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16" r:id="rId1"/>
  </p:sldMasterIdLst>
  <p:notesMasterIdLst>
    <p:notesMasterId r:id="rId25"/>
  </p:notesMasterIdLst>
  <p:handoutMasterIdLst>
    <p:handoutMasterId r:id="rId26"/>
  </p:handoutMasterIdLst>
  <p:sldIdLst>
    <p:sldId id="384" r:id="rId2"/>
    <p:sldId id="395" r:id="rId3"/>
    <p:sldId id="388" r:id="rId4"/>
    <p:sldId id="416" r:id="rId5"/>
    <p:sldId id="396" r:id="rId6"/>
    <p:sldId id="397" r:id="rId7"/>
    <p:sldId id="398" r:id="rId8"/>
    <p:sldId id="399" r:id="rId9"/>
    <p:sldId id="419" r:id="rId10"/>
    <p:sldId id="402" r:id="rId11"/>
    <p:sldId id="403" r:id="rId12"/>
    <p:sldId id="404" r:id="rId13"/>
    <p:sldId id="420" r:id="rId14"/>
    <p:sldId id="418" r:id="rId15"/>
    <p:sldId id="407" r:id="rId16"/>
    <p:sldId id="417" r:id="rId17"/>
    <p:sldId id="409" r:id="rId18"/>
    <p:sldId id="410" r:id="rId19"/>
    <p:sldId id="411" r:id="rId20"/>
    <p:sldId id="412" r:id="rId21"/>
    <p:sldId id="413" r:id="rId22"/>
    <p:sldId id="414" r:id="rId23"/>
    <p:sldId id="415" r:id="rId24"/>
  </p:sldIdLst>
  <p:sldSz cx="9144000" cy="6858000" type="screen4x3"/>
  <p:notesSz cx="6735763" cy="9866313"/>
  <p:defaultTextStyle>
    <a:defPPr>
      <a:defRPr lang="ja-JP"/>
    </a:defPPr>
    <a:lvl1pPr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83D68"/>
    <a:srgbClr val="FFCC99"/>
    <a:srgbClr val="FF3300"/>
    <a:srgbClr val="FF5050"/>
    <a:srgbClr val="F0A22E"/>
    <a:srgbClr val="0049DA"/>
    <a:srgbClr val="000000"/>
    <a:srgbClr val="FF0066"/>
    <a:srgbClr val="FFFFCC"/>
    <a:srgbClr val="CCEC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615" autoAdjust="0"/>
    <p:restoredTop sz="86345" autoAdjust="0"/>
  </p:normalViewPr>
  <p:slideViewPr>
    <p:cSldViewPr snapToGrid="0">
      <p:cViewPr varScale="1">
        <p:scale>
          <a:sx n="117" d="100"/>
          <a:sy n="117" d="100"/>
        </p:scale>
        <p:origin x="-2196" y="-90"/>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Lst>
  </p:outlineViewPr>
  <p:notesTextViewPr>
    <p:cViewPr>
      <p:scale>
        <a:sx n="100" d="100"/>
        <a:sy n="100" d="100"/>
      </p:scale>
      <p:origin x="0" y="0"/>
    </p:cViewPr>
  </p:notesTextViewPr>
  <p:sorterViewPr>
    <p:cViewPr>
      <p:scale>
        <a:sx n="90" d="100"/>
        <a:sy n="90" d="100"/>
      </p:scale>
      <p:origin x="0" y="0"/>
    </p:cViewPr>
  </p:sorterViewPr>
  <p:notesViewPr>
    <p:cSldViewPr snapToGrid="0">
      <p:cViewPr varScale="1">
        <p:scale>
          <a:sx n="76" d="100"/>
          <a:sy n="76" d="100"/>
        </p:scale>
        <p:origin x="-2226" y="-96"/>
      </p:cViewPr>
      <p:guideLst>
        <p:guide orient="horz" pos="3107"/>
        <p:guide pos="212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_rels/viewProps.xml.rels><?xml version="1.0" encoding="UTF-8" standalone="yes"?>
<Relationships xmlns="http://schemas.openxmlformats.org/package/2006/relationships"><Relationship Id="rId3" Type="http://schemas.openxmlformats.org/officeDocument/2006/relationships/slide" Target="slides/slide5.xml"/><Relationship Id="rId7" Type="http://schemas.openxmlformats.org/officeDocument/2006/relationships/slide" Target="slides/slide12.xml"/><Relationship Id="rId2" Type="http://schemas.openxmlformats.org/officeDocument/2006/relationships/slide" Target="slides/slide2.xml"/><Relationship Id="rId1" Type="http://schemas.openxmlformats.org/officeDocument/2006/relationships/slide" Target="slides/slide1.xml"/><Relationship Id="rId6" Type="http://schemas.openxmlformats.org/officeDocument/2006/relationships/slide" Target="slides/slide8.xml"/><Relationship Id="rId5" Type="http://schemas.openxmlformats.org/officeDocument/2006/relationships/slide" Target="slides/slide7.xml"/><Relationship Id="rId4" Type="http://schemas.openxmlformats.org/officeDocument/2006/relationships/slide" Target="slides/slide6.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image" Target="../media/image15.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charset="0"/>
              </a:defRPr>
            </a:lvl1pPr>
          </a:lstStyle>
          <a:p>
            <a:pPr>
              <a:defRPr/>
            </a:pPr>
            <a:endParaRPr lang="en-US" altLang="ja-JP"/>
          </a:p>
        </p:txBody>
      </p:sp>
      <p:sp>
        <p:nvSpPr>
          <p:cNvPr id="13315" name="Rectangle 3"/>
          <p:cNvSpPr>
            <a:spLocks noGrp="1" noChangeArrowheads="1"/>
          </p:cNvSpPr>
          <p:nvPr>
            <p:ph type="dt" sz="quarter" idx="1"/>
          </p:nvPr>
        </p:nvSpPr>
        <p:spPr bwMode="auto">
          <a:xfrm>
            <a:off x="3816350" y="0"/>
            <a:ext cx="2919413"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charset="0"/>
              </a:defRPr>
            </a:lvl1pPr>
          </a:lstStyle>
          <a:p>
            <a:pPr>
              <a:defRPr/>
            </a:pPr>
            <a:endParaRPr lang="en-US" altLang="ja-JP"/>
          </a:p>
        </p:txBody>
      </p:sp>
      <p:sp>
        <p:nvSpPr>
          <p:cNvPr id="13316" name="Rectangle 4"/>
          <p:cNvSpPr>
            <a:spLocks noGrp="1" noChangeArrowheads="1"/>
          </p:cNvSpPr>
          <p:nvPr>
            <p:ph type="ftr" sz="quarter" idx="2"/>
          </p:nvPr>
        </p:nvSpPr>
        <p:spPr bwMode="auto">
          <a:xfrm>
            <a:off x="0" y="9372600"/>
            <a:ext cx="2919413"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charset="0"/>
              </a:defRPr>
            </a:lvl1pPr>
          </a:lstStyle>
          <a:p>
            <a:pPr>
              <a:defRPr/>
            </a:pPr>
            <a:endParaRPr lang="en-US" altLang="ja-JP"/>
          </a:p>
        </p:txBody>
      </p:sp>
      <p:sp>
        <p:nvSpPr>
          <p:cNvPr id="13317" name="Rectangle 5"/>
          <p:cNvSpPr>
            <a:spLocks noGrp="1" noChangeArrowheads="1"/>
          </p:cNvSpPr>
          <p:nvPr>
            <p:ph type="sldNum" sz="quarter" idx="3"/>
          </p:nvPr>
        </p:nvSpPr>
        <p:spPr bwMode="auto">
          <a:xfrm>
            <a:off x="3816350" y="9372600"/>
            <a:ext cx="2919413"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charset="0"/>
              </a:defRPr>
            </a:lvl1pPr>
          </a:lstStyle>
          <a:p>
            <a:pPr>
              <a:defRPr/>
            </a:pPr>
            <a:fld id="{BB761D65-E2D1-4D29-A830-176FF8009D47}"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charset="0"/>
              </a:defRPr>
            </a:lvl1pPr>
          </a:lstStyle>
          <a:p>
            <a:pPr>
              <a:defRPr/>
            </a:pPr>
            <a:endParaRPr lang="en-US" altLang="ja-JP"/>
          </a:p>
        </p:txBody>
      </p:sp>
      <p:sp>
        <p:nvSpPr>
          <p:cNvPr id="11267" name="Rectangle 3"/>
          <p:cNvSpPr>
            <a:spLocks noGrp="1" noChangeArrowheads="1"/>
          </p:cNvSpPr>
          <p:nvPr>
            <p:ph type="dt" idx="1"/>
          </p:nvPr>
        </p:nvSpPr>
        <p:spPr bwMode="auto">
          <a:xfrm>
            <a:off x="3816350" y="0"/>
            <a:ext cx="2919413"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charset="0"/>
              </a:defRPr>
            </a:lvl1pPr>
          </a:lstStyle>
          <a:p>
            <a:pPr>
              <a:defRPr/>
            </a:pPr>
            <a:endParaRPr lang="en-US" altLang="ja-JP"/>
          </a:p>
        </p:txBody>
      </p:sp>
      <p:sp>
        <p:nvSpPr>
          <p:cNvPr id="18436" name="Rectangle 4"/>
          <p:cNvSpPr>
            <a:spLocks noGrp="1" noRot="1" noChangeAspect="1" noChangeArrowheads="1" noTextEdit="1"/>
          </p:cNvSpPr>
          <p:nvPr>
            <p:ph type="sldImg" idx="2"/>
          </p:nvPr>
        </p:nvSpPr>
        <p:spPr bwMode="auto">
          <a:xfrm>
            <a:off x="901700" y="739775"/>
            <a:ext cx="4933950" cy="3700463"/>
          </a:xfrm>
          <a:prstGeom prst="rect">
            <a:avLst/>
          </a:prstGeom>
          <a:noFill/>
          <a:ln w="9525">
            <a:solidFill>
              <a:srgbClr val="000000"/>
            </a:solidFill>
            <a:miter lim="800000"/>
            <a:headEnd/>
            <a:tailEnd/>
          </a:ln>
        </p:spPr>
      </p:sp>
      <p:sp>
        <p:nvSpPr>
          <p:cNvPr id="11269" name="Rectangle 5"/>
          <p:cNvSpPr>
            <a:spLocks noGrp="1" noChangeArrowheads="1"/>
          </p:cNvSpPr>
          <p:nvPr>
            <p:ph type="body" sz="quarter" idx="3"/>
          </p:nvPr>
        </p:nvSpPr>
        <p:spPr bwMode="auto">
          <a:xfrm>
            <a:off x="898525" y="4686300"/>
            <a:ext cx="4938713" cy="44402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11270" name="Rectangle 6"/>
          <p:cNvSpPr>
            <a:spLocks noGrp="1" noChangeArrowheads="1"/>
          </p:cNvSpPr>
          <p:nvPr>
            <p:ph type="ftr" sz="quarter" idx="4"/>
          </p:nvPr>
        </p:nvSpPr>
        <p:spPr bwMode="auto">
          <a:xfrm>
            <a:off x="0" y="9372600"/>
            <a:ext cx="2919413"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charset="0"/>
              </a:defRPr>
            </a:lvl1pPr>
          </a:lstStyle>
          <a:p>
            <a:pPr>
              <a:defRPr/>
            </a:pPr>
            <a:endParaRPr lang="en-US" altLang="ja-JP"/>
          </a:p>
        </p:txBody>
      </p:sp>
      <p:sp>
        <p:nvSpPr>
          <p:cNvPr id="11271" name="Rectangle 7"/>
          <p:cNvSpPr>
            <a:spLocks noGrp="1" noChangeArrowheads="1"/>
          </p:cNvSpPr>
          <p:nvPr>
            <p:ph type="sldNum" sz="quarter" idx="5"/>
          </p:nvPr>
        </p:nvSpPr>
        <p:spPr bwMode="auto">
          <a:xfrm>
            <a:off x="3816350" y="9372600"/>
            <a:ext cx="2919413"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charset="0"/>
              </a:defRPr>
            </a:lvl1pPr>
          </a:lstStyle>
          <a:p>
            <a:pPr>
              <a:defRPr/>
            </a:pPr>
            <a:fld id="{205E029E-DE72-4FE8-B327-9A7EDC87E183}"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Ref idx="1002">
        <a:schemeClr val="bg1"/>
      </p:bgRef>
    </p:bg>
    <p:spTree>
      <p:nvGrpSpPr>
        <p:cNvPr id="1" name=""/>
        <p:cNvGrpSpPr/>
        <p:nvPr/>
      </p:nvGrpSpPr>
      <p:grpSpPr>
        <a:xfrm>
          <a:off x="0" y="0"/>
          <a:ext cx="0" cy="0"/>
          <a:chOff x="0" y="0"/>
          <a:chExt cx="0" cy="0"/>
        </a:xfrm>
      </p:grpSpPr>
      <p:sp>
        <p:nvSpPr>
          <p:cNvPr id="8" name="正方形/長方形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直線コネクタ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タイトル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ja-JP" altLang="en-US" smtClean="0"/>
              <a:t>マスタ タイトルの書式設定</a:t>
            </a:r>
            <a:endParaRPr kumimoji="0" lang="en-US"/>
          </a:p>
        </p:txBody>
      </p:sp>
      <p:sp>
        <p:nvSpPr>
          <p:cNvPr id="25" name="サブタイトル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ja-JP" altLang="en-US" smtClean="0"/>
              <a:t>マスタ サブタイトルの書式設定</a:t>
            </a:r>
            <a:endParaRPr kumimoji="0" lang="en-US"/>
          </a:p>
        </p:txBody>
      </p:sp>
      <p:sp>
        <p:nvSpPr>
          <p:cNvPr id="31" name="日付プレースホルダ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r>
              <a:rPr lang="en-US" altLang="ja-JP" smtClean="0"/>
              <a:t>2011/1/14</a:t>
            </a:r>
            <a:endParaRPr lang="en-US"/>
          </a:p>
        </p:txBody>
      </p:sp>
      <p:sp>
        <p:nvSpPr>
          <p:cNvPr id="18" name="フッター プレースホルダ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r>
              <a:rPr kumimoji="0" lang="zh-TW" altLang="en-US" smtClean="0"/>
              <a:t>第</a:t>
            </a:r>
            <a:r>
              <a:rPr kumimoji="0" lang="en-US" altLang="zh-TW" smtClean="0"/>
              <a:t>7</a:t>
            </a:r>
            <a:r>
              <a:rPr kumimoji="0" lang="zh-TW" altLang="en-US" smtClean="0"/>
              <a:t>回国際標準化教育研究会</a:t>
            </a:r>
            <a:endParaRPr kumimoji="0" lang="en-US"/>
          </a:p>
        </p:txBody>
      </p:sp>
      <p:sp>
        <p:nvSpPr>
          <p:cNvPr id="29" name="スライド番号プレースホルダ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2C6B1FF6-39B9-40F5-8B67-33C6354A3D4F}" type="slidenum">
              <a:rPr kumimoji="0" lang="en-US" smtClean="0"/>
              <a:pPr/>
              <a:t>&lt;#&gt;</a:t>
            </a:fld>
            <a:endParaRPr kumimoji="0" lang="en-US" dirty="0">
              <a:solidFill>
                <a:schemeClr val="accent3">
                  <a:shade val="75000"/>
                </a:schemeClr>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extLs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p:txBody>
          <a:bodyPr vert="eaVert"/>
          <a:lstStyle>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extLst/>
          </a:lstStyle>
          <a:p>
            <a:r>
              <a:rPr lang="en-US" altLang="ja-JP" smtClean="0"/>
              <a:t>2011/1/14</a:t>
            </a:r>
            <a:endParaRPr lang="en-US"/>
          </a:p>
        </p:txBody>
      </p:sp>
      <p:sp>
        <p:nvSpPr>
          <p:cNvPr id="5" name="フッター プレースホルダ 4"/>
          <p:cNvSpPr>
            <a:spLocks noGrp="1"/>
          </p:cNvSpPr>
          <p:nvPr>
            <p:ph type="ftr" sz="quarter" idx="11"/>
          </p:nvPr>
        </p:nvSpPr>
        <p:spPr/>
        <p:txBody>
          <a:bodyPr/>
          <a:lstStyle>
            <a:extLst/>
          </a:lstStyle>
          <a:p>
            <a:r>
              <a:rPr kumimoji="0" lang="zh-TW" altLang="en-US" smtClean="0"/>
              <a:t>第</a:t>
            </a:r>
            <a:r>
              <a:rPr kumimoji="0" lang="en-US" altLang="zh-TW" smtClean="0"/>
              <a:t>7</a:t>
            </a:r>
            <a:r>
              <a:rPr kumimoji="0" lang="zh-TW" altLang="en-US" smtClean="0"/>
              <a:t>回国際標準化教育研究会</a:t>
            </a:r>
            <a:endParaRPr kumimoji="0" lang="en-US"/>
          </a:p>
        </p:txBody>
      </p:sp>
      <p:sp>
        <p:nvSpPr>
          <p:cNvPr id="6" name="スライド番号プレースホルダ 5"/>
          <p:cNvSpPr>
            <a:spLocks noGrp="1"/>
          </p:cNvSpPr>
          <p:nvPr>
            <p:ph type="sldNum" sz="quarter" idx="12"/>
          </p:nvPr>
        </p:nvSpPr>
        <p:spPr/>
        <p:txBody>
          <a:bodyPr/>
          <a:lstStyle>
            <a:extLst/>
          </a:lstStyle>
          <a:p>
            <a:fld id="{2C6B1FF6-39B9-40F5-8B67-33C6354A3D4F}" type="slidenum">
              <a:rPr kumimoji="0" lang="en-US" smtClean="0"/>
              <a:pPr/>
              <a:t>&lt;#&gt;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53200" y="274955"/>
            <a:ext cx="1524000" cy="5851525"/>
          </a:xfrm>
        </p:spPr>
        <p:txBody>
          <a:bodyPr vert="eaVert" anchor="t"/>
          <a:lstStyle>
            <a:extLs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457200" y="274642"/>
            <a:ext cx="6019800" cy="5851525"/>
          </a:xfrm>
        </p:spPr>
        <p:txBody>
          <a:bodyPr vert="eaVert"/>
          <a:lstStyle>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a:xfrm>
            <a:off x="4242816" y="6557946"/>
            <a:ext cx="2002464" cy="226902"/>
          </a:xfrm>
        </p:spPr>
        <p:txBody>
          <a:bodyPr/>
          <a:lstStyle>
            <a:extLst/>
          </a:lstStyle>
          <a:p>
            <a:r>
              <a:rPr lang="en-US" altLang="ja-JP" smtClean="0"/>
              <a:t>2011/1/14</a:t>
            </a:r>
            <a:endParaRPr lang="en-US"/>
          </a:p>
        </p:txBody>
      </p:sp>
      <p:sp>
        <p:nvSpPr>
          <p:cNvPr id="5" name="フッター プレースホルダ 4"/>
          <p:cNvSpPr>
            <a:spLocks noGrp="1"/>
          </p:cNvSpPr>
          <p:nvPr>
            <p:ph type="ftr" sz="quarter" idx="11"/>
          </p:nvPr>
        </p:nvSpPr>
        <p:spPr>
          <a:xfrm>
            <a:off x="457200" y="6556248"/>
            <a:ext cx="3657600" cy="228600"/>
          </a:xfrm>
        </p:spPr>
        <p:txBody>
          <a:bodyPr/>
          <a:lstStyle>
            <a:extLst/>
          </a:lstStyle>
          <a:p>
            <a:r>
              <a:rPr kumimoji="0" lang="zh-TW" altLang="en-US" smtClean="0"/>
              <a:t>第</a:t>
            </a:r>
            <a:r>
              <a:rPr kumimoji="0" lang="en-US" altLang="zh-TW" smtClean="0"/>
              <a:t>7</a:t>
            </a:r>
            <a:r>
              <a:rPr kumimoji="0" lang="zh-TW" altLang="en-US" smtClean="0"/>
              <a:t>回国際標準化教育研究会</a:t>
            </a:r>
            <a:endParaRPr kumimoji="0" lang="en-US"/>
          </a:p>
        </p:txBody>
      </p:sp>
      <p:sp>
        <p:nvSpPr>
          <p:cNvPr id="6" name="スライド番号プレースホルダ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2C6B1FF6-39B9-40F5-8B67-33C6354A3D4F}" type="slidenum">
              <a:rPr kumimoji="0" lang="en-US" smtClean="0"/>
              <a:pPr/>
              <a:t>&lt;#&gt;</a:t>
            </a:fld>
            <a:endParaRPr kumimoji="0"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extLst/>
          </a:lstStyle>
          <a:p>
            <a:r>
              <a:rPr kumimoji="0" lang="ja-JP" altLang="en-US" smtClean="0"/>
              <a:t>マスタ タイトルの書式設定</a:t>
            </a:r>
            <a:endParaRPr kumimoji="0" lang="en-US"/>
          </a:p>
        </p:txBody>
      </p:sp>
      <p:sp>
        <p:nvSpPr>
          <p:cNvPr id="3" name="コンテンツ プレースホルダ 2"/>
          <p:cNvSpPr>
            <a:spLocks noGrp="1"/>
          </p:cNvSpPr>
          <p:nvPr>
            <p:ph idx="1"/>
          </p:nvPr>
        </p:nvSpPr>
        <p:spPr/>
        <p:txBody>
          <a:bodyPr/>
          <a:lstStyle>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extLst/>
          </a:lstStyle>
          <a:p>
            <a:r>
              <a:rPr lang="en-US" altLang="ja-JP" smtClean="0"/>
              <a:t>2011/1/14</a:t>
            </a:r>
            <a:endParaRPr lang="en-US"/>
          </a:p>
        </p:txBody>
      </p:sp>
      <p:sp>
        <p:nvSpPr>
          <p:cNvPr id="5" name="フッター プレースホルダ 4"/>
          <p:cNvSpPr>
            <a:spLocks noGrp="1"/>
          </p:cNvSpPr>
          <p:nvPr>
            <p:ph type="ftr" sz="quarter" idx="11"/>
          </p:nvPr>
        </p:nvSpPr>
        <p:spPr/>
        <p:txBody>
          <a:bodyPr/>
          <a:lstStyle>
            <a:extLst/>
          </a:lstStyle>
          <a:p>
            <a:r>
              <a:rPr kumimoji="0" lang="zh-TW" altLang="en-US" smtClean="0"/>
              <a:t>第</a:t>
            </a:r>
            <a:r>
              <a:rPr kumimoji="0" lang="en-US" altLang="zh-TW" smtClean="0"/>
              <a:t>7</a:t>
            </a:r>
            <a:r>
              <a:rPr kumimoji="0" lang="zh-TW" altLang="en-US" smtClean="0"/>
              <a:t>回国際標準化教育研究会</a:t>
            </a:r>
            <a:endParaRPr kumimoji="0" lang="en-US"/>
          </a:p>
        </p:txBody>
      </p:sp>
      <p:sp>
        <p:nvSpPr>
          <p:cNvPr id="6" name="スライド番号プレースホルダ 5"/>
          <p:cNvSpPr>
            <a:spLocks noGrp="1"/>
          </p:cNvSpPr>
          <p:nvPr>
            <p:ph type="sldNum" sz="quarter" idx="12"/>
          </p:nvPr>
        </p:nvSpPr>
        <p:spPr/>
        <p:txBody>
          <a:bodyPr/>
          <a:lstStyle>
            <a:extLst/>
          </a:lstStyle>
          <a:p>
            <a:fld id="{2C6B1FF6-39B9-40F5-8B67-33C6354A3D4F}" type="slidenum">
              <a:rPr kumimoji="0" lang="en-US" smtClean="0"/>
              <a:pPr/>
              <a:t>&lt;#&gt;</a:t>
            </a:fld>
            <a:endParaRPr kumimoji="0"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Ref idx="1001">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ja-JP" altLang="en-US" smtClean="0"/>
              <a:t>マスタ テキストの書式設定</a:t>
            </a:r>
          </a:p>
        </p:txBody>
      </p:sp>
      <p:sp>
        <p:nvSpPr>
          <p:cNvPr id="4" name="日付プレースホルダ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r>
              <a:rPr lang="en-US" altLang="ja-JP" smtClean="0"/>
              <a:t>2011/1/14</a:t>
            </a:r>
            <a:endParaRPr lang="en-US"/>
          </a:p>
        </p:txBody>
      </p:sp>
      <p:sp>
        <p:nvSpPr>
          <p:cNvPr id="5" name="フッター プレースホルダ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r>
              <a:rPr kumimoji="0" lang="zh-TW" altLang="en-US" smtClean="0"/>
              <a:t>第</a:t>
            </a:r>
            <a:r>
              <a:rPr kumimoji="0" lang="en-US" altLang="zh-TW" smtClean="0"/>
              <a:t>7</a:t>
            </a:r>
            <a:r>
              <a:rPr kumimoji="0" lang="zh-TW" altLang="en-US" smtClean="0"/>
              <a:t>回国際標準化教育研究会</a:t>
            </a:r>
            <a:endParaRPr kumimoji="0" lang="en-US"/>
          </a:p>
        </p:txBody>
      </p:sp>
      <p:sp>
        <p:nvSpPr>
          <p:cNvPr id="6" name="スライド番号プレースホルダ 5"/>
          <p:cNvSpPr>
            <a:spLocks noGrp="1"/>
          </p:cNvSpPr>
          <p:nvPr>
            <p:ph type="sldNum" sz="quarter" idx="12"/>
          </p:nvPr>
        </p:nvSpPr>
        <p:spPr>
          <a:xfrm>
            <a:off x="6733952" y="6555112"/>
            <a:ext cx="588336" cy="228600"/>
          </a:xfrm>
        </p:spPr>
        <p:txBody>
          <a:bodyPr/>
          <a:lstStyle>
            <a:extLst/>
          </a:lstStyle>
          <a:p>
            <a:fld id="{2C6B1FF6-39B9-40F5-8B67-33C6354A3D4F}" type="slidenum">
              <a:rPr kumimoji="0" lang="en-US" smtClean="0"/>
              <a:pPr/>
              <a:t>&lt;#&gt;</a:t>
            </a:fld>
            <a:endParaRPr kumimoji="0" lang="en-US" dirty="0">
              <a:solidFill>
                <a:schemeClr val="accent3">
                  <a:shade val="75000"/>
                </a:schemeClr>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20040"/>
            <a:ext cx="7242048" cy="1143000"/>
          </a:xfrm>
        </p:spPr>
        <p:txBody>
          <a:bodyPr/>
          <a:lstStyle>
            <a:extLst/>
          </a:lstStyle>
          <a:p>
            <a:r>
              <a:rPr kumimoji="0" lang="ja-JP" altLang="en-US" smtClean="0"/>
              <a:t>マスタ タイトルの書式設定</a:t>
            </a:r>
            <a:endParaRPr kumimoji="0" lang="en-US"/>
          </a:p>
        </p:txBody>
      </p:sp>
      <p:sp>
        <p:nvSpPr>
          <p:cNvPr id="3" name="コンテンツ プレースホルダ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コンテンツ プレースホルダ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p:txBody>
          <a:bodyPr/>
          <a:lstStyle>
            <a:extLst/>
          </a:lstStyle>
          <a:p>
            <a:r>
              <a:rPr lang="en-US" altLang="ja-JP" smtClean="0"/>
              <a:t>2011/1/14</a:t>
            </a:r>
            <a:endParaRPr lang="en-US"/>
          </a:p>
        </p:txBody>
      </p:sp>
      <p:sp>
        <p:nvSpPr>
          <p:cNvPr id="6" name="フッター プレースホルダ 5"/>
          <p:cNvSpPr>
            <a:spLocks noGrp="1"/>
          </p:cNvSpPr>
          <p:nvPr>
            <p:ph type="ftr" sz="quarter" idx="11"/>
          </p:nvPr>
        </p:nvSpPr>
        <p:spPr/>
        <p:txBody>
          <a:bodyPr/>
          <a:lstStyle>
            <a:extLst/>
          </a:lstStyle>
          <a:p>
            <a:r>
              <a:rPr kumimoji="0" lang="zh-TW" altLang="en-US" smtClean="0"/>
              <a:t>第</a:t>
            </a:r>
            <a:r>
              <a:rPr kumimoji="0" lang="en-US" altLang="zh-TW" smtClean="0"/>
              <a:t>7</a:t>
            </a:r>
            <a:r>
              <a:rPr kumimoji="0" lang="zh-TW" altLang="en-US" smtClean="0"/>
              <a:t>回国際標準化教育研究会</a:t>
            </a:r>
            <a:endParaRPr kumimoji="0" lang="en-US" dirty="0"/>
          </a:p>
        </p:txBody>
      </p:sp>
      <p:sp>
        <p:nvSpPr>
          <p:cNvPr id="7" name="スライド番号プレースホルダ 6"/>
          <p:cNvSpPr>
            <a:spLocks noGrp="1"/>
          </p:cNvSpPr>
          <p:nvPr>
            <p:ph type="sldNum" sz="quarter" idx="12"/>
          </p:nvPr>
        </p:nvSpPr>
        <p:spPr/>
        <p:txBody>
          <a:bodyPr/>
          <a:lstStyle>
            <a:extLst/>
          </a:lstStyle>
          <a:p>
            <a:fld id="{2C6B1FF6-39B9-40F5-8B67-33C6354A3D4F}" type="slidenum">
              <a:rPr kumimoji="0" lang="en-US" smtClean="0"/>
              <a:pPr/>
              <a:t>&lt;#&gt;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20040"/>
            <a:ext cx="7242048" cy="1143000"/>
          </a:xfrm>
        </p:spPr>
        <p:txBody>
          <a:bodyPr anchor="b"/>
          <a:lstStyle>
            <a:lvl1pPr>
              <a:defRPr/>
            </a:lvl1pPr>
            <a:extLst/>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smtClean="0"/>
              <a:t>マスタ テキストの書式設定</a:t>
            </a:r>
          </a:p>
        </p:txBody>
      </p:sp>
      <p:sp>
        <p:nvSpPr>
          <p:cNvPr id="4" name="テキスト プレースホルダ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smtClean="0"/>
              <a:t>マスタ テキストの書式設定</a:t>
            </a:r>
          </a:p>
        </p:txBody>
      </p:sp>
      <p:sp>
        <p:nvSpPr>
          <p:cNvPr id="5" name="コンテンツ プレースホルダ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6" name="コンテンツ プレースホルダ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 6"/>
          <p:cNvSpPr>
            <a:spLocks noGrp="1"/>
          </p:cNvSpPr>
          <p:nvPr>
            <p:ph type="dt" sz="half" idx="10"/>
          </p:nvPr>
        </p:nvSpPr>
        <p:spPr/>
        <p:txBody>
          <a:bodyPr/>
          <a:lstStyle>
            <a:extLst/>
          </a:lstStyle>
          <a:p>
            <a:r>
              <a:rPr lang="en-US" altLang="ja-JP" smtClean="0"/>
              <a:t>2011/1/14</a:t>
            </a:r>
            <a:endParaRPr lang="en-US"/>
          </a:p>
        </p:txBody>
      </p:sp>
      <p:sp>
        <p:nvSpPr>
          <p:cNvPr id="8" name="フッター プレースホルダ 7"/>
          <p:cNvSpPr>
            <a:spLocks noGrp="1"/>
          </p:cNvSpPr>
          <p:nvPr>
            <p:ph type="ftr" sz="quarter" idx="11"/>
          </p:nvPr>
        </p:nvSpPr>
        <p:spPr/>
        <p:txBody>
          <a:bodyPr/>
          <a:lstStyle>
            <a:extLst/>
          </a:lstStyle>
          <a:p>
            <a:r>
              <a:rPr kumimoji="0" lang="zh-TW" altLang="en-US" smtClean="0"/>
              <a:t>第</a:t>
            </a:r>
            <a:r>
              <a:rPr kumimoji="0" lang="en-US" altLang="zh-TW" smtClean="0"/>
              <a:t>7</a:t>
            </a:r>
            <a:r>
              <a:rPr kumimoji="0" lang="zh-TW" altLang="en-US" smtClean="0"/>
              <a:t>回国際標準化教育研究会</a:t>
            </a:r>
            <a:endParaRPr kumimoji="0" lang="en-US"/>
          </a:p>
        </p:txBody>
      </p:sp>
      <p:sp>
        <p:nvSpPr>
          <p:cNvPr id="9" name="スライド番号プレースホルダ 8"/>
          <p:cNvSpPr>
            <a:spLocks noGrp="1"/>
          </p:cNvSpPr>
          <p:nvPr>
            <p:ph type="sldNum" sz="quarter" idx="12"/>
          </p:nvPr>
        </p:nvSpPr>
        <p:spPr/>
        <p:txBody>
          <a:bodyPr/>
          <a:lstStyle>
            <a:extLst/>
          </a:lstStyle>
          <a:p>
            <a:pPr algn="ctr" eaLnBrk="1" latinLnBrk="0" hangingPunct="1"/>
            <a:fld id="{2C6B1FF6-39B9-40F5-8B67-33C6354A3D4F}" type="slidenum">
              <a:rPr kumimoji="0" lang="en-US" smtClean="0"/>
              <a:pPr algn="ctr" eaLnBrk="1" latinLnBrk="0" hangingPunct="1"/>
              <a:t>&lt;#&gt;</a:t>
            </a:fld>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20040"/>
            <a:ext cx="7242048" cy="1143000"/>
          </a:xfrm>
        </p:spPr>
        <p:txBody>
          <a:bodyPr/>
          <a:lstStyle>
            <a:extLst/>
          </a:lstStyle>
          <a:p>
            <a:r>
              <a:rPr kumimoji="0" lang="ja-JP" altLang="en-US" smtClean="0"/>
              <a:t>マスタ タイトルの書式設定</a:t>
            </a:r>
            <a:endParaRPr kumimoji="0" lang="en-US"/>
          </a:p>
        </p:txBody>
      </p:sp>
      <p:sp>
        <p:nvSpPr>
          <p:cNvPr id="3" name="日付プレースホルダ 2"/>
          <p:cNvSpPr>
            <a:spLocks noGrp="1"/>
          </p:cNvSpPr>
          <p:nvPr>
            <p:ph type="dt" sz="half" idx="10"/>
          </p:nvPr>
        </p:nvSpPr>
        <p:spPr/>
        <p:txBody>
          <a:bodyPr/>
          <a:lstStyle>
            <a:extLst/>
          </a:lstStyle>
          <a:p>
            <a:r>
              <a:rPr lang="en-US" altLang="ja-JP" smtClean="0"/>
              <a:t>2011/1/14</a:t>
            </a:r>
            <a:endParaRPr lang="en-US" dirty="0"/>
          </a:p>
        </p:txBody>
      </p:sp>
      <p:sp>
        <p:nvSpPr>
          <p:cNvPr id="4" name="フッター プレースホルダ 3"/>
          <p:cNvSpPr>
            <a:spLocks noGrp="1"/>
          </p:cNvSpPr>
          <p:nvPr>
            <p:ph type="ftr" sz="quarter" idx="11"/>
          </p:nvPr>
        </p:nvSpPr>
        <p:spPr/>
        <p:txBody>
          <a:bodyPr/>
          <a:lstStyle>
            <a:extLst/>
          </a:lstStyle>
          <a:p>
            <a:r>
              <a:rPr kumimoji="0" lang="zh-TW" altLang="en-US" smtClean="0"/>
              <a:t>第</a:t>
            </a:r>
            <a:r>
              <a:rPr kumimoji="0" lang="en-US" altLang="zh-TW" smtClean="0"/>
              <a:t>7</a:t>
            </a:r>
            <a:r>
              <a:rPr kumimoji="0" lang="zh-TW" altLang="en-US" smtClean="0"/>
              <a:t>回国際標準化教育研究会</a:t>
            </a:r>
            <a:endParaRPr kumimoji="0" lang="en-US" dirty="0"/>
          </a:p>
        </p:txBody>
      </p:sp>
      <p:sp>
        <p:nvSpPr>
          <p:cNvPr id="5" name="スライド番号プレースホルダ 4"/>
          <p:cNvSpPr>
            <a:spLocks noGrp="1"/>
          </p:cNvSpPr>
          <p:nvPr>
            <p:ph type="sldNum" sz="quarter" idx="12"/>
          </p:nvPr>
        </p:nvSpPr>
        <p:spPr/>
        <p:txBody>
          <a:bodyPr/>
          <a:lstStyle>
            <a:extLst/>
          </a:lstStyle>
          <a:p>
            <a:fld id="{2C6B1FF6-39B9-40F5-8B67-33C6354A3D4F}" type="slidenum">
              <a:rPr kumimoji="0" lang="en-US" smtClean="0"/>
              <a:pPr/>
              <a:t>&lt;#&gt;</a:t>
            </a:fld>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solidFill>
                  <a:schemeClr val="tx2"/>
                </a:solidFill>
              </a:defRPr>
            </a:lvl1pPr>
            <a:extLst/>
          </a:lstStyle>
          <a:p>
            <a:r>
              <a:rPr lang="en-US" altLang="ja-JP" smtClean="0"/>
              <a:t>2011/1/14</a:t>
            </a:r>
            <a:endParaRPr lang="en-US"/>
          </a:p>
        </p:txBody>
      </p:sp>
      <p:sp>
        <p:nvSpPr>
          <p:cNvPr id="3" name="フッター プレースホルダ 2"/>
          <p:cNvSpPr>
            <a:spLocks noGrp="1"/>
          </p:cNvSpPr>
          <p:nvPr>
            <p:ph type="ftr" sz="quarter" idx="11"/>
          </p:nvPr>
        </p:nvSpPr>
        <p:spPr/>
        <p:txBody>
          <a:bodyPr/>
          <a:lstStyle>
            <a:lvl1pPr>
              <a:defRPr>
                <a:solidFill>
                  <a:schemeClr val="tx2"/>
                </a:solidFill>
              </a:defRPr>
            </a:lvl1pPr>
            <a:extLst/>
          </a:lstStyle>
          <a:p>
            <a:r>
              <a:rPr kumimoji="0" lang="zh-TW" altLang="en-US" smtClean="0"/>
              <a:t>第</a:t>
            </a:r>
            <a:r>
              <a:rPr kumimoji="0" lang="en-US" altLang="zh-TW" smtClean="0"/>
              <a:t>7</a:t>
            </a:r>
            <a:r>
              <a:rPr kumimoji="0" lang="zh-TW" altLang="en-US" smtClean="0"/>
              <a:t>回国際標準化教育研究会</a:t>
            </a:r>
            <a:endParaRPr kumimoji="0" lang="en-US"/>
          </a:p>
        </p:txBody>
      </p:sp>
      <p:sp>
        <p:nvSpPr>
          <p:cNvPr id="4" name="スライド番号プレースホルダ 3"/>
          <p:cNvSpPr>
            <a:spLocks noGrp="1"/>
          </p:cNvSpPr>
          <p:nvPr>
            <p:ph type="sldNum" sz="quarter" idx="12"/>
          </p:nvPr>
        </p:nvSpPr>
        <p:spPr/>
        <p:txBody>
          <a:bodyPr/>
          <a:lstStyle>
            <a:extLst/>
          </a:lstStyle>
          <a:p>
            <a:fld id="{2C6B1FF6-39B9-40F5-8B67-33C6354A3D4F}" type="slidenum">
              <a:rPr kumimoji="0" lang="en-US" smtClean="0"/>
              <a:pPr/>
              <a:t>&lt;#&gt;</a:t>
            </a:fld>
            <a:endParaRPr kumimoji="0" lang="en-US" dirty="0">
              <a:solidFill>
                <a:srgbClr val="FFFFFF"/>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ja-JP" altLang="en-US" smtClean="0"/>
              <a:t>マスタ タイトルの書式設定</a:t>
            </a:r>
            <a:endParaRPr kumimoji="0" lang="en-US"/>
          </a:p>
        </p:txBody>
      </p:sp>
      <p:sp>
        <p:nvSpPr>
          <p:cNvPr id="3" name="テキスト プレースホルダ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ja-JP" altLang="en-US" smtClean="0"/>
              <a:t>マスタ テキストの書式設定</a:t>
            </a:r>
          </a:p>
        </p:txBody>
      </p:sp>
      <p:sp>
        <p:nvSpPr>
          <p:cNvPr id="4" name="コンテンツ プレースホルダ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p:txBody>
          <a:bodyPr/>
          <a:lstStyle>
            <a:extLst/>
          </a:lstStyle>
          <a:p>
            <a:r>
              <a:rPr lang="en-US" altLang="ja-JP" smtClean="0"/>
              <a:t>2011/1/14</a:t>
            </a:r>
            <a:endParaRPr lang="en-US"/>
          </a:p>
        </p:txBody>
      </p:sp>
      <p:sp>
        <p:nvSpPr>
          <p:cNvPr id="6" name="フッター プレースホルダ 5"/>
          <p:cNvSpPr>
            <a:spLocks noGrp="1"/>
          </p:cNvSpPr>
          <p:nvPr>
            <p:ph type="ftr" sz="quarter" idx="11"/>
          </p:nvPr>
        </p:nvSpPr>
        <p:spPr/>
        <p:txBody>
          <a:bodyPr/>
          <a:lstStyle>
            <a:extLst/>
          </a:lstStyle>
          <a:p>
            <a:r>
              <a:rPr kumimoji="0" lang="zh-TW" altLang="en-US" smtClean="0"/>
              <a:t>第</a:t>
            </a:r>
            <a:r>
              <a:rPr kumimoji="0" lang="en-US" altLang="zh-TW" smtClean="0"/>
              <a:t>7</a:t>
            </a:r>
            <a:r>
              <a:rPr kumimoji="0" lang="zh-TW" altLang="en-US" smtClean="0"/>
              <a:t>回国際標準化教育研究会</a:t>
            </a:r>
            <a:endParaRPr kumimoji="0" lang="en-US" dirty="0"/>
          </a:p>
        </p:txBody>
      </p:sp>
      <p:sp>
        <p:nvSpPr>
          <p:cNvPr id="7" name="スライド番号プレースホルダ 6"/>
          <p:cNvSpPr>
            <a:spLocks noGrp="1"/>
          </p:cNvSpPr>
          <p:nvPr>
            <p:ph type="sldNum" sz="quarter" idx="12"/>
          </p:nvPr>
        </p:nvSpPr>
        <p:spPr/>
        <p:txBody>
          <a:bodyPr/>
          <a:lstStyle>
            <a:extLst/>
          </a:lstStyle>
          <a:p>
            <a:fld id="{2C6B1FF6-39B9-40F5-8B67-33C6354A3D4F}" type="slidenum">
              <a:rPr kumimoji="0" lang="en-US" smtClean="0"/>
              <a:pPr/>
              <a:t>&lt;#&gt;</a:t>
            </a:fld>
            <a:endParaRPr kumimoji="0" lang="en-US" dirty="0">
              <a:solidFill>
                <a:schemeClr val="accent3">
                  <a:shade val="75000"/>
                </a:scheme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2">
        <a:schemeClr val="bg2"/>
      </p:bgRef>
    </p:bg>
    <p:spTree>
      <p:nvGrpSpPr>
        <p:cNvPr id="1" name=""/>
        <p:cNvGrpSpPr/>
        <p:nvPr/>
      </p:nvGrpSpPr>
      <p:grpSpPr>
        <a:xfrm>
          <a:off x="0" y="0"/>
          <a:ext cx="0" cy="0"/>
          <a:chOff x="0" y="0"/>
          <a:chExt cx="0" cy="0"/>
        </a:xfrm>
      </p:grpSpPr>
      <p:sp>
        <p:nvSpPr>
          <p:cNvPr id="8" name="正方形/長方形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正方形/長方形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タイトル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ja-JP" altLang="en-US" smtClean="0"/>
              <a:t>マスタ タイトルの書式設定</a:t>
            </a:r>
            <a:endParaRPr kumimoji="0" lang="en-US" dirty="0"/>
          </a:p>
        </p:txBody>
      </p:sp>
      <p:sp>
        <p:nvSpPr>
          <p:cNvPr id="4" name="テキスト プレースホルダ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ja-JP" altLang="en-US" smtClean="0"/>
              <a:t>マスタ テキストの書式設定</a:t>
            </a:r>
          </a:p>
        </p:txBody>
      </p:sp>
      <p:sp>
        <p:nvSpPr>
          <p:cNvPr id="5" name="日付プレースホルダ 4"/>
          <p:cNvSpPr>
            <a:spLocks noGrp="1"/>
          </p:cNvSpPr>
          <p:nvPr>
            <p:ph type="dt" sz="half" idx="10"/>
          </p:nvPr>
        </p:nvSpPr>
        <p:spPr/>
        <p:txBody>
          <a:bodyPr/>
          <a:lstStyle>
            <a:extLst/>
          </a:lstStyle>
          <a:p>
            <a:r>
              <a:rPr lang="en-US" altLang="ja-JP" smtClean="0"/>
              <a:t>2011/1/14</a:t>
            </a:r>
            <a:endParaRPr lang="en-US" dirty="0"/>
          </a:p>
        </p:txBody>
      </p:sp>
      <p:sp>
        <p:nvSpPr>
          <p:cNvPr id="6" name="フッター プレースホルダ 5"/>
          <p:cNvSpPr>
            <a:spLocks noGrp="1"/>
          </p:cNvSpPr>
          <p:nvPr>
            <p:ph type="ftr" sz="quarter" idx="11"/>
          </p:nvPr>
        </p:nvSpPr>
        <p:spPr/>
        <p:txBody>
          <a:bodyPr/>
          <a:lstStyle>
            <a:extLst/>
          </a:lstStyle>
          <a:p>
            <a:r>
              <a:rPr kumimoji="0" lang="zh-TW" altLang="en-US" smtClean="0"/>
              <a:t>第</a:t>
            </a:r>
            <a:r>
              <a:rPr kumimoji="0" lang="en-US" altLang="zh-TW" smtClean="0"/>
              <a:t>7</a:t>
            </a:r>
            <a:r>
              <a:rPr kumimoji="0" lang="zh-TW" altLang="en-US" smtClean="0"/>
              <a:t>回国際標準化教育研究会</a:t>
            </a:r>
            <a:endParaRPr kumimoji="0" lang="en-US" dirty="0"/>
          </a:p>
        </p:txBody>
      </p:sp>
      <p:sp>
        <p:nvSpPr>
          <p:cNvPr id="7" name="スライド番号プレースホルダ 6"/>
          <p:cNvSpPr>
            <a:spLocks noGrp="1"/>
          </p:cNvSpPr>
          <p:nvPr>
            <p:ph type="sldNum" sz="quarter" idx="12"/>
          </p:nvPr>
        </p:nvSpPr>
        <p:spPr/>
        <p:txBody>
          <a:bodyPr/>
          <a:lstStyle>
            <a:extLst/>
          </a:lstStyle>
          <a:p>
            <a:fld id="{2C6B1FF6-39B9-40F5-8B67-33C6354A3D4F}" type="slidenum">
              <a:rPr kumimoji="0" lang="en-US" smtClean="0"/>
              <a:pPr/>
              <a:t>&lt;#&gt;</a:t>
            </a:fld>
            <a:endParaRPr kumimoji="0" lang="en-US" dirty="0"/>
          </a:p>
        </p:txBody>
      </p:sp>
      <p:sp>
        <p:nvSpPr>
          <p:cNvPr id="10" name="図プレースホルダ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ja-JP" altLang="en-US" smtClean="0"/>
              <a:t>アイコンをクリックして図を追加</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正方形/長方形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タイトル プレースホルダ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ja-JP" altLang="en-US" smtClean="0"/>
              <a:t>マスタ タイトルの書式設定</a:t>
            </a:r>
            <a:endParaRPr kumimoji="0" lang="en-US"/>
          </a:p>
        </p:txBody>
      </p:sp>
      <p:sp>
        <p:nvSpPr>
          <p:cNvPr id="31" name="テキスト プレースホルダ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ja-JP" altLang="en-US" smtClean="0"/>
              <a:t>マスタ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27" name="日付プレースホルダ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pPr algn="r" eaLnBrk="1" latinLnBrk="0" hangingPunct="1"/>
            <a:r>
              <a:rPr lang="en-US" altLang="ja-JP" smtClean="0"/>
              <a:t>2011/1/14</a:t>
            </a:r>
            <a:endParaRPr lang="en-US" sz="1400" dirty="0">
              <a:solidFill>
                <a:srgbClr val="FFFFFF"/>
              </a:solidFill>
            </a:endParaRPr>
          </a:p>
        </p:txBody>
      </p:sp>
      <p:sp>
        <p:nvSpPr>
          <p:cNvPr id="4" name="フッター プレースホルダ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pPr algn="l" eaLnBrk="1" latinLnBrk="0" hangingPunct="1"/>
            <a:r>
              <a:rPr kumimoji="0" lang="zh-TW" altLang="en-US" smtClean="0">
                <a:solidFill>
                  <a:srgbClr val="FFFFFF"/>
                </a:solidFill>
              </a:rPr>
              <a:t>第</a:t>
            </a:r>
            <a:r>
              <a:rPr kumimoji="0" lang="en-US" altLang="zh-TW" smtClean="0">
                <a:solidFill>
                  <a:srgbClr val="FFFFFF"/>
                </a:solidFill>
              </a:rPr>
              <a:t>7</a:t>
            </a:r>
            <a:r>
              <a:rPr kumimoji="0" lang="zh-TW" altLang="en-US" smtClean="0">
                <a:solidFill>
                  <a:srgbClr val="FFFFFF"/>
                </a:solidFill>
              </a:rPr>
              <a:t>回国際標準化教育研究会</a:t>
            </a:r>
            <a:endParaRPr kumimoji="0" lang="en-US" dirty="0">
              <a:solidFill>
                <a:srgbClr val="FFFFFF"/>
              </a:solidFill>
            </a:endParaRPr>
          </a:p>
        </p:txBody>
      </p:sp>
      <p:sp>
        <p:nvSpPr>
          <p:cNvPr id="16" name="スライド番号プレースホルダ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pPr algn="ctr" eaLnBrk="1" latinLnBrk="0" hangingPunct="1"/>
            <a:fld id="{2C6B1FF6-39B9-40F5-8B67-33C6354A3D4F}" type="slidenum">
              <a:rPr kumimoji="0" lang="en-US" smtClean="0"/>
              <a:pPr algn="ctr" eaLnBrk="1" latinLnBrk="0" hangingPunct="1"/>
              <a:t>&lt;#&gt;</a:t>
            </a:fld>
            <a:endParaRPr kumimoji="0" lang="en-US" sz="1600" dirty="0">
              <a:solidFill>
                <a:schemeClr val="accent3">
                  <a:shade val="75000"/>
                </a:schemeClr>
              </a:solidFill>
            </a:endParaRPr>
          </a:p>
        </p:txBody>
      </p:sp>
      <p:sp>
        <p:nvSpPr>
          <p:cNvPr id="8" name="Text Box 9"/>
          <p:cNvSpPr txBox="1">
            <a:spLocks noChangeArrowheads="1"/>
          </p:cNvSpPr>
          <p:nvPr userDrawn="1"/>
        </p:nvSpPr>
        <p:spPr bwMode="auto">
          <a:xfrm>
            <a:off x="8543925" y="6370638"/>
            <a:ext cx="514350" cy="336550"/>
          </a:xfrm>
          <a:prstGeom prst="rect">
            <a:avLst/>
          </a:prstGeom>
          <a:noFill/>
          <a:ln w="12700">
            <a:noFill/>
            <a:miter lim="800000"/>
            <a:headEnd type="none" w="sm" len="sm"/>
            <a:tailEnd type="none" w="sm" len="sm"/>
          </a:ln>
          <a:effectLst/>
        </p:spPr>
        <p:txBody>
          <a:bodyPr wrap="none">
            <a:spAutoFit/>
          </a:bodyPr>
          <a:lstStyle/>
          <a:p>
            <a:pPr algn="ctr">
              <a:defRPr/>
            </a:pPr>
            <a:fld id="{AC0F12EB-D126-4FB6-8F1F-ED16F8D10118}" type="slidenum">
              <a:rPr lang="en-US" altLang="ja-JP" sz="1600">
                <a:effectLst>
                  <a:outerShdw blurRad="38100" dist="38100" dir="2700000" algn="tl">
                    <a:srgbClr val="C0C0C0"/>
                  </a:outerShdw>
                </a:effectLst>
                <a:latin typeface="Times New Roman" charset="0"/>
              </a:rPr>
              <a:pPr algn="ctr">
                <a:defRPr/>
              </a:pPr>
              <a:t>&lt;#&gt;</a:t>
            </a:fld>
            <a:endParaRPr lang="en-US" altLang="ja-JP">
              <a:effectLst>
                <a:outerShdw blurRad="38100" dist="38100" dir="2700000" algn="tl">
                  <a:srgbClr val="C0C0C0"/>
                </a:outerShdw>
              </a:effectLst>
              <a:latin typeface="Times New Roman" charset="0"/>
            </a:endParaRPr>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hf sldNum="0" hdr="0"/>
  <p:txStyles>
    <p:titleStyle>
      <a:lvl1pPr algn="l" rtl="0" eaLnBrk="1" latinLnBrk="0" hangingPunct="1">
        <a:spcBef>
          <a:spcPct val="0"/>
        </a:spcBef>
        <a:buNone/>
        <a:defRPr kumimoji="1"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1"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1"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1"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1"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1"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1"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1"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1"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1" sz="1400" kern="1200" baseline="0">
          <a:solidFill>
            <a:schemeClr val="tx1"/>
          </a:solidFill>
          <a:latin typeface="+mn-lt"/>
          <a:ea typeface="+mn-ea"/>
          <a:cs typeface="+mn-cs"/>
        </a:defRPr>
      </a:lvl9pPr>
      <a:extLst/>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oleObject" Target="../embeddings/oleObject2.bin"/></Relationships>
</file>

<file path=ppt/slides/_rels/slide18.x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image" Target="../media/image17.wmf"/><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emf"/><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image" Target="../media/image22.gif"/><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4.jpeg"/><Relationship Id="rId7" Type="http://schemas.openxmlformats.org/officeDocument/2006/relationships/image" Target="../media/image8.jpeg"/><Relationship Id="rId2" Type="http://schemas.openxmlformats.org/officeDocument/2006/relationships/image" Target="../media/image3.jpeg"/><Relationship Id="rId1" Type="http://schemas.openxmlformats.org/officeDocument/2006/relationships/slideLayout" Target="../slideLayouts/slideLayout6.xml"/><Relationship Id="rId6" Type="http://schemas.openxmlformats.org/officeDocument/2006/relationships/image" Target="../media/image7.jpeg"/><Relationship Id="rId11" Type="http://schemas.openxmlformats.org/officeDocument/2006/relationships/image" Target="../media/image12.jpeg"/><Relationship Id="rId5" Type="http://schemas.openxmlformats.org/officeDocument/2006/relationships/image" Target="../media/image6.jpeg"/><Relationship Id="rId10" Type="http://schemas.openxmlformats.org/officeDocument/2006/relationships/image" Target="../media/image11.jpeg"/><Relationship Id="rId4" Type="http://schemas.openxmlformats.org/officeDocument/2006/relationships/image" Target="../media/image5.jpeg"/><Relationship Id="rId9" Type="http://schemas.openxmlformats.org/officeDocument/2006/relationships/image" Target="../media/image10.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35280" y="2821837"/>
            <a:ext cx="7498080" cy="1729843"/>
          </a:xfrm>
        </p:spPr>
        <p:txBody>
          <a:bodyPr>
            <a:noAutofit/>
          </a:bodyPr>
          <a:lstStyle/>
          <a:p>
            <a:pPr algn="l"/>
            <a:r>
              <a:rPr lang="ja-JP" altLang="en-US" sz="3600" dirty="0" smtClean="0"/>
              <a:t>社員教育　　　　　</a:t>
            </a:r>
            <a:r>
              <a:rPr lang="en-US" altLang="ja-JP" sz="3600" dirty="0" smtClean="0"/>
              <a:t/>
            </a:r>
            <a:br>
              <a:rPr lang="en-US" altLang="ja-JP" sz="3600" dirty="0" smtClean="0"/>
            </a:br>
            <a:r>
              <a:rPr lang="ja-JP" altLang="en-US" sz="3600" dirty="0" smtClean="0"/>
              <a:t>“キヤノンの標準化への取り組み”</a:t>
            </a:r>
            <a:r>
              <a:rPr lang="en-US" altLang="ja-JP" sz="3600" dirty="0" smtClean="0"/>
              <a:t/>
            </a:r>
            <a:br>
              <a:rPr lang="en-US" altLang="ja-JP" sz="3600" dirty="0" smtClean="0"/>
            </a:br>
            <a:r>
              <a:rPr lang="ja-JP" altLang="en-US" sz="3600" dirty="0" smtClean="0"/>
              <a:t>　　　　　　　　　　　　　の紹介</a:t>
            </a:r>
            <a:endParaRPr kumimoji="1" lang="ja-JP" altLang="en-US" sz="3600" dirty="0"/>
          </a:p>
        </p:txBody>
      </p:sp>
      <p:sp>
        <p:nvSpPr>
          <p:cNvPr id="3" name="サブタイトル 2"/>
          <p:cNvSpPr>
            <a:spLocks noGrp="1"/>
          </p:cNvSpPr>
          <p:nvPr>
            <p:ph type="body" idx="1"/>
          </p:nvPr>
        </p:nvSpPr>
        <p:spPr/>
        <p:txBody>
          <a:bodyPr/>
          <a:lstStyle/>
          <a:p>
            <a:r>
              <a:rPr lang="ja-JP" altLang="en-US" dirty="0" smtClean="0"/>
              <a:t>キヤノン，出井</a:t>
            </a:r>
          </a:p>
          <a:p>
            <a:endParaRPr kumimoji="1" lang="ja-JP" altLang="en-US" dirty="0"/>
          </a:p>
        </p:txBody>
      </p:sp>
      <p:sp>
        <p:nvSpPr>
          <p:cNvPr id="4" name="サブタイトル 2"/>
          <p:cNvSpPr txBox="1">
            <a:spLocks/>
          </p:cNvSpPr>
          <p:nvPr/>
        </p:nvSpPr>
        <p:spPr>
          <a:xfrm>
            <a:off x="335280" y="4358640"/>
            <a:ext cx="8458200" cy="1219200"/>
          </a:xfrm>
          <a:prstGeom prst="rect">
            <a:avLst/>
          </a:prstGeom>
        </p:spPr>
        <p:txBody>
          <a:bodyPr vert="horz" anchor="t">
            <a:normAutofit/>
          </a:bodyPr>
          <a:lstStyle/>
          <a:p>
            <a:pPr marL="0" marR="0" lvl="0" indent="0" defTabSz="914400" rtl="0" eaLnBrk="1" fontAlgn="auto" latinLnBrk="0" hangingPunct="1">
              <a:lnSpc>
                <a:spcPct val="100000"/>
              </a:lnSpc>
              <a:spcBef>
                <a:spcPct val="20000"/>
              </a:spcBef>
              <a:spcAft>
                <a:spcPts val="0"/>
              </a:spcAft>
              <a:buClr>
                <a:schemeClr val="accent1"/>
              </a:buClr>
              <a:buSzPct val="70000"/>
              <a:buFont typeface="Wingdings 2"/>
              <a:buNone/>
              <a:tabLst/>
              <a:defRPr/>
            </a:pPr>
            <a:endParaRPr kumimoji="1" lang="ja-JP" altLang="en-US" sz="2000" b="0" i="0" u="none" strike="noStrike" kern="1200" cap="none" spc="0" normalizeH="0" baseline="0" noProof="0" dirty="0">
              <a:ln>
                <a:noFill/>
              </a:ln>
              <a:solidFill>
                <a:schemeClr val="tx2">
                  <a:shade val="75000"/>
                </a:schemeClr>
              </a:solidFill>
              <a:effectLst/>
              <a:uLnTx/>
              <a:uFillTx/>
              <a:latin typeface="+mn-lt"/>
              <a:ea typeface="+mn-ea"/>
              <a:cs typeface="+mn-cs"/>
            </a:endParaRPr>
          </a:p>
        </p:txBody>
      </p:sp>
      <p:sp>
        <p:nvSpPr>
          <p:cNvPr id="5" name="日付プレースホルダ 4"/>
          <p:cNvSpPr>
            <a:spLocks noGrp="1"/>
          </p:cNvSpPr>
          <p:nvPr>
            <p:ph type="dt" sz="half" idx="10"/>
          </p:nvPr>
        </p:nvSpPr>
        <p:spPr/>
        <p:txBody>
          <a:bodyPr/>
          <a:lstStyle/>
          <a:p>
            <a:r>
              <a:rPr lang="en-US" altLang="ja-JP" smtClean="0"/>
              <a:t>2011/1/14</a:t>
            </a:r>
            <a:endParaRPr lang="en-US"/>
          </a:p>
        </p:txBody>
      </p:sp>
      <p:sp>
        <p:nvSpPr>
          <p:cNvPr id="6" name="フッター プレースホルダ 5"/>
          <p:cNvSpPr>
            <a:spLocks noGrp="1"/>
          </p:cNvSpPr>
          <p:nvPr>
            <p:ph type="ftr" sz="quarter" idx="11"/>
          </p:nvPr>
        </p:nvSpPr>
        <p:spPr/>
        <p:txBody>
          <a:bodyPr/>
          <a:lstStyle/>
          <a:p>
            <a:r>
              <a:rPr kumimoji="0" lang="zh-TW" altLang="en-US" smtClean="0"/>
              <a:t>第</a:t>
            </a:r>
            <a:r>
              <a:rPr kumimoji="0" lang="en-US" altLang="zh-TW" smtClean="0"/>
              <a:t>7</a:t>
            </a:r>
            <a:r>
              <a:rPr kumimoji="0" lang="zh-TW" altLang="en-US" smtClean="0"/>
              <a:t>回国際標準化教育研究会</a:t>
            </a:r>
            <a:endParaRPr kumimoji="0"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509589" y="3490064"/>
            <a:ext cx="7091376" cy="1323439"/>
          </a:xfrm>
          <a:prstGeom prst="rect">
            <a:avLst/>
          </a:prstGeom>
          <a:solidFill>
            <a:srgbClr val="CCECFF"/>
          </a:solidFill>
          <a:ln w="9525">
            <a:noFill/>
            <a:miter lim="800000"/>
            <a:headEnd/>
            <a:tailEnd/>
          </a:ln>
          <a:effectLst/>
        </p:spPr>
        <p:txBody>
          <a:bodyPr wrap="square">
            <a:spAutoFit/>
          </a:bodyPr>
          <a:lstStyle/>
          <a:p>
            <a:pPr>
              <a:spcBef>
                <a:spcPct val="50000"/>
              </a:spcBef>
              <a:buFont typeface="Arial" pitchFamily="34" charset="0"/>
              <a:buChar char="•"/>
            </a:pPr>
            <a:r>
              <a:rPr lang="ja-JP" altLang="en-US" sz="2000" dirty="0" smtClean="0">
                <a:latin typeface="Century" pitchFamily="18" charset="0"/>
              </a:rPr>
              <a:t> 自社だけでは市場に普及させることができない技術</a:t>
            </a:r>
            <a:endParaRPr lang="en-US" altLang="ja-JP" sz="2000" dirty="0" smtClean="0">
              <a:latin typeface="Century" pitchFamily="18" charset="0"/>
            </a:endParaRPr>
          </a:p>
          <a:p>
            <a:pPr>
              <a:spcBef>
                <a:spcPct val="50000"/>
              </a:spcBef>
              <a:buFont typeface="Arial" pitchFamily="34" charset="0"/>
              <a:buChar char="•"/>
            </a:pPr>
            <a:r>
              <a:rPr lang="en-US" altLang="ja-JP" sz="2000" dirty="0" smtClean="0">
                <a:latin typeface="Century" pitchFamily="18" charset="0"/>
              </a:rPr>
              <a:t> </a:t>
            </a:r>
            <a:r>
              <a:rPr lang="ja-JP" altLang="en-US" sz="2000" dirty="0" smtClean="0">
                <a:latin typeface="Century" pitchFamily="18" charset="0"/>
              </a:rPr>
              <a:t>他社 と協調して普及させる方がメリットが大きい技術</a:t>
            </a:r>
          </a:p>
          <a:p>
            <a:pPr>
              <a:spcBef>
                <a:spcPct val="50000"/>
              </a:spcBef>
            </a:pPr>
            <a:r>
              <a:rPr lang="ja-JP" altLang="en-US" sz="2000" dirty="0" smtClean="0">
                <a:latin typeface="Century" pitchFamily="18" charset="0"/>
              </a:rPr>
              <a:t>　</a:t>
            </a:r>
            <a:r>
              <a:rPr lang="ja-JP" altLang="en-US" sz="2000" dirty="0" smtClean="0">
                <a:solidFill>
                  <a:srgbClr val="0000FF"/>
                </a:solidFill>
              </a:rPr>
              <a:t>⇒　標準化する  </a:t>
            </a:r>
            <a:r>
              <a:rPr lang="ja-JP" altLang="en-US" sz="2000" dirty="0" smtClean="0">
                <a:solidFill>
                  <a:srgbClr val="FF3300"/>
                </a:solidFill>
              </a:rPr>
              <a:t>⇒  </a:t>
            </a:r>
            <a:r>
              <a:rPr lang="ja-JP" altLang="en-US" sz="2000" b="1" dirty="0" smtClean="0">
                <a:solidFill>
                  <a:srgbClr val="FF3300"/>
                </a:solidFill>
              </a:rPr>
              <a:t>市場の拡大</a:t>
            </a:r>
            <a:endParaRPr lang="en-US" altLang="ja-JP" sz="2000" b="1" dirty="0" smtClean="0">
              <a:solidFill>
                <a:srgbClr val="FF3300"/>
              </a:solidFill>
            </a:endParaRPr>
          </a:p>
        </p:txBody>
      </p:sp>
      <p:sp>
        <p:nvSpPr>
          <p:cNvPr id="5127" name="Text Box 7"/>
          <p:cNvSpPr txBox="1">
            <a:spLocks noChangeArrowheads="1"/>
          </p:cNvSpPr>
          <p:nvPr/>
        </p:nvSpPr>
        <p:spPr bwMode="auto">
          <a:xfrm>
            <a:off x="504497" y="5284523"/>
            <a:ext cx="7115503" cy="769441"/>
          </a:xfrm>
          <a:prstGeom prst="rect">
            <a:avLst/>
          </a:prstGeom>
          <a:solidFill>
            <a:srgbClr val="FFFFCC"/>
          </a:solidFill>
          <a:ln w="9525">
            <a:noFill/>
            <a:miter lim="800000"/>
            <a:headEnd/>
            <a:tailEnd/>
          </a:ln>
          <a:effectLst/>
        </p:spPr>
        <p:txBody>
          <a:bodyPr wrap="square">
            <a:spAutoFit/>
          </a:bodyPr>
          <a:lstStyle/>
          <a:p>
            <a:pPr>
              <a:spcBef>
                <a:spcPct val="50000"/>
              </a:spcBef>
              <a:buFont typeface="Arial" pitchFamily="34" charset="0"/>
              <a:buChar char="•"/>
            </a:pPr>
            <a:r>
              <a:rPr lang="ja-JP" altLang="en-US" sz="2000" dirty="0" smtClean="0">
                <a:latin typeface="Century" pitchFamily="18" charset="0"/>
              </a:rPr>
              <a:t>差別化要素として位置付ける技術</a:t>
            </a:r>
            <a:endParaRPr lang="ja-JP" altLang="en-US" sz="1000" dirty="0" smtClean="0">
              <a:latin typeface="Century" pitchFamily="18" charset="0"/>
            </a:endParaRPr>
          </a:p>
          <a:p>
            <a:pPr>
              <a:lnSpc>
                <a:spcPct val="120000"/>
              </a:lnSpc>
            </a:pPr>
            <a:r>
              <a:rPr lang="ja-JP" altLang="en-US" sz="2000" dirty="0" smtClean="0">
                <a:solidFill>
                  <a:srgbClr val="0000FF"/>
                </a:solidFill>
                <a:latin typeface="Century" pitchFamily="18" charset="0"/>
              </a:rPr>
              <a:t>　⇒　標準化しない</a:t>
            </a:r>
            <a:r>
              <a:rPr lang="en-US" altLang="ja-JP" sz="2000" dirty="0" smtClean="0">
                <a:solidFill>
                  <a:srgbClr val="0000FF"/>
                </a:solidFill>
                <a:latin typeface="Century" pitchFamily="18" charset="0"/>
              </a:rPr>
              <a:t>/</a:t>
            </a:r>
            <a:r>
              <a:rPr lang="ja-JP" altLang="en-US" sz="2000" dirty="0" smtClean="0">
                <a:solidFill>
                  <a:srgbClr val="0000FF"/>
                </a:solidFill>
                <a:latin typeface="Century" pitchFamily="18" charset="0"/>
              </a:rPr>
              <a:t>させない </a:t>
            </a:r>
            <a:r>
              <a:rPr lang="ja-JP" altLang="en-US" sz="2000" dirty="0" smtClean="0">
                <a:solidFill>
                  <a:srgbClr val="FF3300"/>
                </a:solidFill>
                <a:latin typeface="Century" pitchFamily="18" charset="0"/>
              </a:rPr>
              <a:t>⇒ </a:t>
            </a:r>
            <a:r>
              <a:rPr lang="ja-JP" altLang="en-US" sz="2000" b="1" dirty="0" smtClean="0">
                <a:solidFill>
                  <a:srgbClr val="FF3300"/>
                </a:solidFill>
                <a:latin typeface="Century" pitchFamily="18" charset="0"/>
              </a:rPr>
              <a:t>シェアの拡大</a:t>
            </a:r>
            <a:endParaRPr lang="ja-JP" altLang="en-US" sz="2000" b="1" dirty="0">
              <a:solidFill>
                <a:srgbClr val="FF3300"/>
              </a:solidFill>
            </a:endParaRPr>
          </a:p>
        </p:txBody>
      </p:sp>
      <p:sp>
        <p:nvSpPr>
          <p:cNvPr id="11" name="タイトル 10"/>
          <p:cNvSpPr>
            <a:spLocks noGrp="1"/>
          </p:cNvSpPr>
          <p:nvPr>
            <p:ph type="title"/>
          </p:nvPr>
        </p:nvSpPr>
        <p:spPr/>
        <p:txBody>
          <a:bodyPr>
            <a:normAutofit/>
          </a:bodyPr>
          <a:lstStyle/>
          <a:p>
            <a:r>
              <a:rPr lang="ja-JP" altLang="en-US" dirty="0" smtClean="0"/>
              <a:t>差別化と標準化</a:t>
            </a:r>
            <a:endParaRPr lang="ja-JP" altLang="en-US" dirty="0"/>
          </a:p>
        </p:txBody>
      </p:sp>
      <p:sp>
        <p:nvSpPr>
          <p:cNvPr id="9" name="日付プレースホルダ 8"/>
          <p:cNvSpPr>
            <a:spLocks noGrp="1"/>
          </p:cNvSpPr>
          <p:nvPr>
            <p:ph type="dt" sz="half" idx="10"/>
          </p:nvPr>
        </p:nvSpPr>
        <p:spPr/>
        <p:txBody>
          <a:bodyPr/>
          <a:lstStyle/>
          <a:p>
            <a:r>
              <a:rPr lang="en-US" altLang="ja-JP" smtClean="0"/>
              <a:t>2011/1/14</a:t>
            </a:r>
            <a:endParaRPr lang="en-US"/>
          </a:p>
        </p:txBody>
      </p:sp>
      <p:sp>
        <p:nvSpPr>
          <p:cNvPr id="10" name="フッター プレースホルダ 9"/>
          <p:cNvSpPr>
            <a:spLocks noGrp="1"/>
          </p:cNvSpPr>
          <p:nvPr>
            <p:ph type="ftr" sz="quarter" idx="11"/>
          </p:nvPr>
        </p:nvSpPr>
        <p:spPr/>
        <p:txBody>
          <a:bodyPr/>
          <a:lstStyle/>
          <a:p>
            <a:r>
              <a:rPr kumimoji="0" lang="zh-TW" altLang="en-US" smtClean="0"/>
              <a:t>第</a:t>
            </a:r>
            <a:r>
              <a:rPr kumimoji="0" lang="en-US" altLang="zh-TW" smtClean="0"/>
              <a:t>7</a:t>
            </a:r>
            <a:r>
              <a:rPr kumimoji="0" lang="zh-TW" altLang="en-US" smtClean="0"/>
              <a:t>回国際標準化教育研究会</a:t>
            </a:r>
            <a:endParaRPr kumimoji="0" lang="en-US"/>
          </a:p>
        </p:txBody>
      </p:sp>
      <p:sp>
        <p:nvSpPr>
          <p:cNvPr id="12" name="Text Box 2"/>
          <p:cNvSpPr txBox="1">
            <a:spLocks noChangeArrowheads="1"/>
          </p:cNvSpPr>
          <p:nvPr/>
        </p:nvSpPr>
        <p:spPr bwMode="auto">
          <a:xfrm>
            <a:off x="509588" y="1404018"/>
            <a:ext cx="6957354" cy="1772793"/>
          </a:xfrm>
          <a:prstGeom prst="rect">
            <a:avLst/>
          </a:prstGeom>
          <a:noFill/>
          <a:ln w="9525">
            <a:noFill/>
            <a:miter lim="800000"/>
            <a:headEnd/>
            <a:tailEnd/>
          </a:ln>
        </p:spPr>
        <p:txBody>
          <a:bodyPr wrap="none">
            <a:spAutoFit/>
          </a:bodyPr>
          <a:lstStyle/>
          <a:p>
            <a:pPr>
              <a:lnSpc>
                <a:spcPct val="120000"/>
              </a:lnSpc>
            </a:pPr>
            <a:r>
              <a:rPr lang="ja-JP" altLang="en-US" sz="2000" dirty="0" smtClean="0">
                <a:solidFill>
                  <a:schemeClr val="accent2"/>
                </a:solidFill>
              </a:rPr>
              <a:t>何を差別化し，何を標準化すれば，事業上メリットが大きいか？</a:t>
            </a:r>
            <a:endParaRPr lang="en-US" altLang="ja-JP" sz="2000" dirty="0" smtClean="0">
              <a:solidFill>
                <a:schemeClr val="accent2"/>
              </a:solidFill>
            </a:endParaRPr>
          </a:p>
          <a:p>
            <a:pPr>
              <a:lnSpc>
                <a:spcPct val="120000"/>
              </a:lnSpc>
            </a:pPr>
            <a:r>
              <a:rPr lang="ja-JP" altLang="en-US" sz="2000" dirty="0" smtClean="0"/>
              <a:t>差別化と標準化の「組み合わせ方」が重要。</a:t>
            </a:r>
            <a:endParaRPr lang="en-US" altLang="ja-JP" sz="2000" dirty="0" smtClean="0"/>
          </a:p>
          <a:p>
            <a:pPr>
              <a:lnSpc>
                <a:spcPct val="120000"/>
              </a:lnSpc>
            </a:pPr>
            <a:r>
              <a:rPr lang="ja-JP" altLang="en-US" sz="2000" dirty="0" smtClean="0"/>
              <a:t>標準化する場合，</a:t>
            </a:r>
            <a:r>
              <a:rPr lang="ja-JP" altLang="en-US" sz="2000" dirty="0" smtClean="0">
                <a:solidFill>
                  <a:schemeClr val="accent2"/>
                </a:solidFill>
              </a:rPr>
              <a:t>どこで</a:t>
            </a:r>
            <a:r>
              <a:rPr lang="en-US" altLang="ja-JP" sz="2000" dirty="0" smtClean="0">
                <a:solidFill>
                  <a:schemeClr val="accent2"/>
                </a:solidFill>
              </a:rPr>
              <a:t>/</a:t>
            </a:r>
            <a:r>
              <a:rPr lang="ja-JP" altLang="en-US" sz="2000" dirty="0" smtClean="0">
                <a:solidFill>
                  <a:schemeClr val="accent2"/>
                </a:solidFill>
              </a:rPr>
              <a:t>どのように</a:t>
            </a:r>
            <a:r>
              <a:rPr lang="ja-JP" altLang="en-US" sz="2000" dirty="0" smtClean="0"/>
              <a:t>標準化すればよいか？</a:t>
            </a:r>
            <a:endParaRPr lang="en-US" altLang="ja-JP" sz="2000" dirty="0" smtClean="0"/>
          </a:p>
          <a:p>
            <a:pPr>
              <a:lnSpc>
                <a:spcPct val="120000"/>
              </a:lnSpc>
            </a:pPr>
            <a:endParaRPr lang="ja-JP" altLang="en-US" sz="700" dirty="0" smtClean="0"/>
          </a:p>
          <a:p>
            <a:pPr>
              <a:lnSpc>
                <a:spcPct val="120000"/>
              </a:lnSpc>
            </a:pPr>
            <a:r>
              <a:rPr lang="ja-JP" altLang="en-US" dirty="0" smtClean="0">
                <a:solidFill>
                  <a:schemeClr val="accent2"/>
                </a:solidFill>
              </a:rPr>
              <a:t>　　　　　　　　　　</a:t>
            </a:r>
            <a:r>
              <a:rPr lang="ja-JP" altLang="en-US" b="1" dirty="0" smtClean="0">
                <a:solidFill>
                  <a:srgbClr val="FF0066"/>
                </a:solidFill>
              </a:rPr>
              <a:t>⇒</a:t>
            </a:r>
            <a:r>
              <a:rPr lang="ja-JP" altLang="en-US" dirty="0" smtClean="0">
                <a:solidFill>
                  <a:srgbClr val="FF0066"/>
                </a:solidFill>
              </a:rPr>
              <a:t>　「標準化戦略」</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509589" y="1862526"/>
            <a:ext cx="7242492" cy="707886"/>
          </a:xfrm>
          <a:prstGeom prst="rect">
            <a:avLst/>
          </a:prstGeom>
          <a:solidFill>
            <a:srgbClr val="CCECFF"/>
          </a:solidFill>
          <a:ln w="9525">
            <a:noFill/>
            <a:miter lim="800000"/>
            <a:headEnd/>
            <a:tailEnd/>
          </a:ln>
          <a:effectLst/>
        </p:spPr>
        <p:txBody>
          <a:bodyPr wrap="square">
            <a:spAutoFit/>
          </a:bodyPr>
          <a:lstStyle/>
          <a:p>
            <a:r>
              <a:rPr lang="ja-JP" altLang="en-US" sz="2000" dirty="0" smtClean="0">
                <a:latin typeface="ＭＳ Ｐゴシック" pitchFamily="50" charset="-128"/>
              </a:rPr>
              <a:t>ネットワーク，インタフェース，データフォーマット</a:t>
            </a:r>
            <a:r>
              <a:rPr lang="ja-JP" altLang="en-US" sz="2000" dirty="0">
                <a:latin typeface="ＭＳ Ｐゴシック" pitchFamily="50" charset="-128"/>
              </a:rPr>
              <a:t>等の</a:t>
            </a:r>
            <a:r>
              <a:rPr lang="ja-JP" altLang="en-US" sz="2000" dirty="0" smtClean="0">
                <a:latin typeface="ＭＳ Ｐゴシック" pitchFamily="50" charset="-128"/>
              </a:rPr>
              <a:t>デジタル技術</a:t>
            </a:r>
            <a:r>
              <a:rPr lang="ja-JP" altLang="en-US" sz="2000" dirty="0">
                <a:latin typeface="ＭＳ Ｐゴシック" pitchFamily="50" charset="-128"/>
              </a:rPr>
              <a:t>の標準に</a:t>
            </a:r>
            <a:r>
              <a:rPr lang="ja-JP" altLang="en-US" sz="2000" dirty="0" smtClean="0">
                <a:latin typeface="ＭＳ Ｐゴシック" pitchFamily="50" charset="-128"/>
              </a:rPr>
              <a:t>は，多数</a:t>
            </a:r>
            <a:r>
              <a:rPr lang="ja-JP" altLang="en-US" sz="2000" dirty="0">
                <a:latin typeface="ＭＳ Ｐゴシック" pitchFamily="50" charset="-128"/>
              </a:rPr>
              <a:t>の</a:t>
            </a:r>
            <a:r>
              <a:rPr lang="ja-JP" altLang="en-US" sz="2000" dirty="0">
                <a:latin typeface="ＨＧｺﾞｼｯｸE-PRO"/>
                <a:ea typeface="ＨＧｺﾞｼｯｸE-PRO"/>
                <a:cs typeface="ＨＧｺﾞｼｯｸE-PRO"/>
              </a:rPr>
              <a:t>特許が含まれる。　</a:t>
            </a:r>
          </a:p>
        </p:txBody>
      </p:sp>
      <p:sp>
        <p:nvSpPr>
          <p:cNvPr id="5127" name="Text Box 7"/>
          <p:cNvSpPr txBox="1">
            <a:spLocks noChangeArrowheads="1"/>
          </p:cNvSpPr>
          <p:nvPr/>
        </p:nvSpPr>
        <p:spPr bwMode="auto">
          <a:xfrm>
            <a:off x="563563" y="4006979"/>
            <a:ext cx="7150536" cy="461665"/>
          </a:xfrm>
          <a:prstGeom prst="rect">
            <a:avLst/>
          </a:prstGeom>
          <a:solidFill>
            <a:srgbClr val="FFFFCC"/>
          </a:solidFill>
          <a:ln w="9525">
            <a:noFill/>
            <a:miter lim="800000"/>
            <a:headEnd/>
            <a:tailEnd/>
          </a:ln>
          <a:effectLst/>
        </p:spPr>
        <p:txBody>
          <a:bodyPr wrap="square">
            <a:spAutoFit/>
          </a:bodyPr>
          <a:lstStyle/>
          <a:p>
            <a:pPr algn="ctr"/>
            <a:r>
              <a:rPr lang="ja-JP" altLang="en-US" dirty="0">
                <a:solidFill>
                  <a:srgbClr val="FF0066"/>
                </a:solidFill>
                <a:latin typeface="ＭＳ Ｐゴシック" pitchFamily="50" charset="-128"/>
              </a:rPr>
              <a:t>標準に含まれる特許</a:t>
            </a:r>
            <a:r>
              <a:rPr lang="ja-JP" altLang="en-US" dirty="0" smtClean="0">
                <a:solidFill>
                  <a:srgbClr val="FF0066"/>
                </a:solidFill>
                <a:latin typeface="ＭＳ Ｐゴシック" pitchFamily="50" charset="-128"/>
              </a:rPr>
              <a:t>は，避ける</a:t>
            </a:r>
            <a:r>
              <a:rPr lang="ja-JP" altLang="en-US" dirty="0">
                <a:solidFill>
                  <a:srgbClr val="FF0066"/>
                </a:solidFill>
                <a:latin typeface="ＭＳ Ｐゴシック" pitchFamily="50" charset="-128"/>
              </a:rPr>
              <a:t>ことができない</a:t>
            </a:r>
          </a:p>
        </p:txBody>
      </p:sp>
      <p:sp>
        <p:nvSpPr>
          <p:cNvPr id="5130" name="AutoShape 10"/>
          <p:cNvSpPr>
            <a:spLocks noChangeArrowheads="1"/>
          </p:cNvSpPr>
          <p:nvPr/>
        </p:nvSpPr>
        <p:spPr bwMode="auto">
          <a:xfrm>
            <a:off x="3828764" y="3000092"/>
            <a:ext cx="546100" cy="698500"/>
          </a:xfrm>
          <a:prstGeom prst="downArrow">
            <a:avLst>
              <a:gd name="adj1" fmla="val 50000"/>
              <a:gd name="adj2" fmla="val 64534"/>
            </a:avLst>
          </a:prstGeom>
          <a:solidFill>
            <a:schemeClr val="accent1"/>
          </a:solidFill>
          <a:ln w="9525">
            <a:solidFill>
              <a:schemeClr val="tx1"/>
            </a:solidFill>
            <a:miter lim="800000"/>
            <a:headEnd/>
            <a:tailEnd/>
          </a:ln>
          <a:effectLst/>
        </p:spPr>
        <p:txBody>
          <a:bodyPr vert="eaVert" wrap="none" anchor="ctr"/>
          <a:lstStyle/>
          <a:p>
            <a:endParaRPr lang="ja-JP" altLang="en-US"/>
          </a:p>
        </p:txBody>
      </p:sp>
      <p:sp>
        <p:nvSpPr>
          <p:cNvPr id="8" name="AutoShape 10"/>
          <p:cNvSpPr>
            <a:spLocks noChangeArrowheads="1"/>
          </p:cNvSpPr>
          <p:nvPr/>
        </p:nvSpPr>
        <p:spPr bwMode="auto">
          <a:xfrm>
            <a:off x="580102" y="4753078"/>
            <a:ext cx="7162089" cy="990600"/>
          </a:xfrm>
          <a:prstGeom prst="roundRect">
            <a:avLst>
              <a:gd name="adj" fmla="val 16667"/>
            </a:avLst>
          </a:prstGeom>
          <a:solidFill>
            <a:srgbClr val="FFCC99">
              <a:alpha val="50000"/>
            </a:srgbClr>
          </a:solidFill>
          <a:ln w="9525">
            <a:noFill/>
            <a:round/>
            <a:headEnd/>
            <a:tailEnd/>
          </a:ln>
          <a:effectLst/>
        </p:spPr>
        <p:txBody>
          <a:bodyPr wrap="none" anchor="ctr"/>
          <a:lstStyle/>
          <a:p>
            <a:pPr>
              <a:buFont typeface="Arial" pitchFamily="34" charset="0"/>
              <a:buChar char="•"/>
            </a:pPr>
            <a:r>
              <a:rPr lang="ja-JP" altLang="en-US" sz="2000" dirty="0">
                <a:solidFill>
                  <a:srgbClr val="FF0066"/>
                </a:solidFill>
                <a:latin typeface="ＭＳ Ｐゴシック" pitchFamily="50" charset="-128"/>
              </a:rPr>
              <a:t> </a:t>
            </a:r>
            <a:r>
              <a:rPr lang="ja-JP" altLang="en-US" sz="2000" dirty="0" smtClean="0">
                <a:solidFill>
                  <a:srgbClr val="FF0066"/>
                </a:solidFill>
                <a:latin typeface="ＭＳ Ｐゴシック" pitchFamily="50" charset="-128"/>
              </a:rPr>
              <a:t>標準は一般的にロイヤルティフリーではない</a:t>
            </a:r>
          </a:p>
          <a:p>
            <a:pPr>
              <a:buFont typeface="Arial" pitchFamily="34" charset="0"/>
              <a:buChar char="•"/>
            </a:pPr>
            <a:r>
              <a:rPr lang="ja-JP" altLang="en-US" sz="2000" dirty="0" smtClean="0">
                <a:solidFill>
                  <a:srgbClr val="FF0066"/>
                </a:solidFill>
                <a:latin typeface="ＭＳ Ｐゴシック" pitchFamily="50" charset="-128"/>
              </a:rPr>
              <a:t> ロイヤルティの</a:t>
            </a:r>
            <a:r>
              <a:rPr lang="en-US" altLang="ja-JP" sz="2000" dirty="0" smtClean="0">
                <a:solidFill>
                  <a:srgbClr val="FF0066"/>
                </a:solidFill>
                <a:latin typeface="ＭＳ Ｐゴシック" pitchFamily="50" charset="-128"/>
              </a:rPr>
              <a:t>Reasonable</a:t>
            </a:r>
            <a:r>
              <a:rPr lang="ja-JP" altLang="en-US" sz="2000" dirty="0" smtClean="0">
                <a:solidFill>
                  <a:srgbClr val="FF0066"/>
                </a:solidFill>
                <a:latin typeface="ＭＳ Ｐゴシック" pitchFamily="50" charset="-128"/>
              </a:rPr>
              <a:t>の基準はない</a:t>
            </a:r>
            <a:endParaRPr lang="ja-JP" altLang="en-US" sz="2000" dirty="0">
              <a:latin typeface="ＭＳ Ｐゴシック" pitchFamily="50" charset="-128"/>
            </a:endParaRPr>
          </a:p>
        </p:txBody>
      </p:sp>
      <p:sp>
        <p:nvSpPr>
          <p:cNvPr id="11" name="タイトル 10"/>
          <p:cNvSpPr>
            <a:spLocks noGrp="1"/>
          </p:cNvSpPr>
          <p:nvPr>
            <p:ph type="title"/>
          </p:nvPr>
        </p:nvSpPr>
        <p:spPr/>
        <p:txBody>
          <a:bodyPr>
            <a:normAutofit/>
          </a:bodyPr>
          <a:lstStyle/>
          <a:p>
            <a:r>
              <a:rPr lang="ja-JP" altLang="en-US" dirty="0" smtClean="0"/>
              <a:t>標準に含まれる特許の増加</a:t>
            </a:r>
            <a:endParaRPr kumimoji="1" lang="ja-JP" altLang="en-US" dirty="0"/>
          </a:p>
        </p:txBody>
      </p:sp>
      <p:sp>
        <p:nvSpPr>
          <p:cNvPr id="9" name="日付プレースホルダ 8"/>
          <p:cNvSpPr>
            <a:spLocks noGrp="1"/>
          </p:cNvSpPr>
          <p:nvPr>
            <p:ph type="dt" sz="half" idx="10"/>
          </p:nvPr>
        </p:nvSpPr>
        <p:spPr/>
        <p:txBody>
          <a:bodyPr/>
          <a:lstStyle/>
          <a:p>
            <a:r>
              <a:rPr lang="en-US" altLang="ja-JP" smtClean="0"/>
              <a:t>2011/1/14</a:t>
            </a:r>
            <a:endParaRPr lang="en-US"/>
          </a:p>
        </p:txBody>
      </p:sp>
      <p:sp>
        <p:nvSpPr>
          <p:cNvPr id="10" name="フッター プレースホルダ 9"/>
          <p:cNvSpPr>
            <a:spLocks noGrp="1"/>
          </p:cNvSpPr>
          <p:nvPr>
            <p:ph type="ftr" sz="quarter" idx="11"/>
          </p:nvPr>
        </p:nvSpPr>
        <p:spPr/>
        <p:txBody>
          <a:bodyPr/>
          <a:lstStyle/>
          <a:p>
            <a:r>
              <a:rPr kumimoji="0" lang="zh-TW" altLang="en-US" smtClean="0"/>
              <a:t>第</a:t>
            </a:r>
            <a:r>
              <a:rPr kumimoji="0" lang="en-US" altLang="zh-TW" smtClean="0"/>
              <a:t>7</a:t>
            </a:r>
            <a:r>
              <a:rPr kumimoji="0" lang="zh-TW" altLang="en-US" smtClean="0"/>
              <a:t>回国際標準化教育研究会</a:t>
            </a:r>
            <a:endParaRPr kumimoji="0"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タイトル 26"/>
          <p:cNvSpPr>
            <a:spLocks noGrp="1"/>
          </p:cNvSpPr>
          <p:nvPr>
            <p:ph type="title"/>
          </p:nvPr>
        </p:nvSpPr>
        <p:spPr/>
        <p:txBody>
          <a:bodyPr>
            <a:normAutofit/>
          </a:bodyPr>
          <a:lstStyle/>
          <a:p>
            <a:r>
              <a:rPr lang="ja-JP" altLang="en-US" dirty="0" smtClean="0"/>
              <a:t>標準の必須特許と周辺特許</a:t>
            </a:r>
            <a:endParaRPr kumimoji="1" lang="ja-JP" altLang="en-US" dirty="0"/>
          </a:p>
        </p:txBody>
      </p:sp>
      <p:sp>
        <p:nvSpPr>
          <p:cNvPr id="28" name="コンテンツ プレースホルダ 27"/>
          <p:cNvSpPr>
            <a:spLocks noGrp="1"/>
          </p:cNvSpPr>
          <p:nvPr>
            <p:ph idx="1"/>
          </p:nvPr>
        </p:nvSpPr>
        <p:spPr>
          <a:xfrm>
            <a:off x="304800" y="1523683"/>
            <a:ext cx="8686800" cy="2260754"/>
          </a:xfrm>
        </p:spPr>
        <p:txBody>
          <a:bodyPr>
            <a:normAutofit fontScale="77500" lnSpcReduction="20000"/>
          </a:bodyPr>
          <a:lstStyle/>
          <a:p>
            <a:r>
              <a:rPr lang="ja-JP" altLang="en-US" dirty="0" smtClean="0">
                <a:solidFill>
                  <a:srgbClr val="0070C0"/>
                </a:solidFill>
                <a:latin typeface="+mn-ea"/>
              </a:rPr>
              <a:t>必須特許とは</a:t>
            </a:r>
          </a:p>
          <a:p>
            <a:pPr lvl="1"/>
            <a:r>
              <a:rPr lang="ja-JP" altLang="en-US" dirty="0" smtClean="0">
                <a:latin typeface="+mn-ea"/>
              </a:rPr>
              <a:t>標準を実施するのに回避できない（代替技術がない）特許</a:t>
            </a:r>
            <a:endParaRPr lang="en-US" altLang="ja-JP" dirty="0" smtClean="0">
              <a:latin typeface="+mn-ea"/>
            </a:endParaRPr>
          </a:p>
          <a:p>
            <a:pPr lvl="1"/>
            <a:r>
              <a:rPr lang="ja-JP" altLang="en-US" dirty="0" smtClean="0">
                <a:latin typeface="+mn-ea"/>
              </a:rPr>
              <a:t>⇒ 標準化組織のルールに従って</a:t>
            </a:r>
            <a:r>
              <a:rPr lang="ja-JP" altLang="en-US" dirty="0" smtClean="0">
                <a:solidFill>
                  <a:srgbClr val="FF0066"/>
                </a:solidFill>
                <a:latin typeface="+mn-ea"/>
              </a:rPr>
              <a:t>ライセンス</a:t>
            </a:r>
            <a:r>
              <a:rPr lang="ja-JP" altLang="en-US" dirty="0" smtClean="0">
                <a:latin typeface="+mn-ea"/>
              </a:rPr>
              <a:t>する（</a:t>
            </a:r>
            <a:r>
              <a:rPr lang="en-US" altLang="ja-JP" dirty="0" smtClean="0">
                <a:latin typeface="+mn-ea"/>
              </a:rPr>
              <a:t>RAND</a:t>
            </a:r>
            <a:r>
              <a:rPr lang="ja-JP" altLang="en-US" dirty="0" smtClean="0">
                <a:latin typeface="+mn-ea"/>
              </a:rPr>
              <a:t>）</a:t>
            </a:r>
          </a:p>
          <a:p>
            <a:endParaRPr lang="ja-JP" altLang="en-US" dirty="0" smtClean="0">
              <a:latin typeface="+mn-ea"/>
            </a:endParaRPr>
          </a:p>
          <a:p>
            <a:r>
              <a:rPr lang="ja-JP" altLang="en-US" dirty="0" smtClean="0">
                <a:solidFill>
                  <a:srgbClr val="0070C0"/>
                </a:solidFill>
                <a:latin typeface="+mn-ea"/>
                <a:cs typeface="ＨＧｺﾞｼｯｸE-PRO"/>
              </a:rPr>
              <a:t>周辺特許とは</a:t>
            </a:r>
            <a:endParaRPr lang="en-US" altLang="ja-JP" dirty="0" smtClean="0">
              <a:solidFill>
                <a:srgbClr val="0070C0"/>
              </a:solidFill>
              <a:latin typeface="+mn-ea"/>
              <a:cs typeface="ＨＧｺﾞｼｯｸE-PRO"/>
            </a:endParaRPr>
          </a:p>
          <a:p>
            <a:pPr lvl="1"/>
            <a:r>
              <a:rPr lang="ja-JP" altLang="en-US" dirty="0" smtClean="0">
                <a:latin typeface="+mn-ea"/>
              </a:rPr>
              <a:t>標準の必須特許ではないが，標準の周辺（関連）技術に関する特許</a:t>
            </a:r>
            <a:endParaRPr lang="en-US" altLang="ja-JP" dirty="0" smtClean="0">
              <a:latin typeface="+mn-ea"/>
            </a:endParaRPr>
          </a:p>
          <a:p>
            <a:pPr lvl="1"/>
            <a:r>
              <a:rPr lang="ja-JP" altLang="en-US" dirty="0" smtClean="0">
                <a:latin typeface="+mn-ea"/>
              </a:rPr>
              <a:t>⇒ </a:t>
            </a:r>
            <a:r>
              <a:rPr lang="ja-JP" altLang="en-US" dirty="0" smtClean="0">
                <a:solidFill>
                  <a:srgbClr val="FF0066"/>
                </a:solidFill>
                <a:latin typeface="+mn-ea"/>
              </a:rPr>
              <a:t>ライセンスの義務はなく</a:t>
            </a:r>
            <a:r>
              <a:rPr lang="ja-JP" altLang="en-US" dirty="0" smtClean="0">
                <a:latin typeface="+mn-ea"/>
              </a:rPr>
              <a:t>権利行使も可能である</a:t>
            </a:r>
          </a:p>
        </p:txBody>
      </p:sp>
      <p:sp>
        <p:nvSpPr>
          <p:cNvPr id="25" name="日付プレースホルダ 24"/>
          <p:cNvSpPr>
            <a:spLocks noGrp="1"/>
          </p:cNvSpPr>
          <p:nvPr>
            <p:ph type="dt" sz="half" idx="10"/>
          </p:nvPr>
        </p:nvSpPr>
        <p:spPr/>
        <p:txBody>
          <a:bodyPr/>
          <a:lstStyle/>
          <a:p>
            <a:r>
              <a:rPr lang="en-US" altLang="ja-JP" smtClean="0"/>
              <a:t>2011/1/14</a:t>
            </a:r>
            <a:endParaRPr lang="en-US"/>
          </a:p>
        </p:txBody>
      </p:sp>
      <p:sp>
        <p:nvSpPr>
          <p:cNvPr id="26" name="フッター プレースホルダ 25"/>
          <p:cNvSpPr>
            <a:spLocks noGrp="1"/>
          </p:cNvSpPr>
          <p:nvPr>
            <p:ph type="ftr" sz="quarter" idx="11"/>
          </p:nvPr>
        </p:nvSpPr>
        <p:spPr/>
        <p:txBody>
          <a:bodyPr/>
          <a:lstStyle/>
          <a:p>
            <a:r>
              <a:rPr kumimoji="0" lang="zh-TW" altLang="en-US" smtClean="0"/>
              <a:t>第</a:t>
            </a:r>
            <a:r>
              <a:rPr kumimoji="0" lang="en-US" altLang="zh-TW" smtClean="0"/>
              <a:t>7</a:t>
            </a:r>
            <a:r>
              <a:rPr kumimoji="0" lang="zh-TW" altLang="en-US" smtClean="0"/>
              <a:t>回国際標準化教育研究会</a:t>
            </a:r>
            <a:endParaRPr kumimoji="0" lang="en-US"/>
          </a:p>
        </p:txBody>
      </p:sp>
      <p:sp>
        <p:nvSpPr>
          <p:cNvPr id="29" name="Oval 1027"/>
          <p:cNvSpPr>
            <a:spLocks noChangeArrowheads="1"/>
          </p:cNvSpPr>
          <p:nvPr/>
        </p:nvSpPr>
        <p:spPr bwMode="auto">
          <a:xfrm>
            <a:off x="1473200" y="3863659"/>
            <a:ext cx="6334125" cy="2232342"/>
          </a:xfrm>
          <a:prstGeom prst="ellipse">
            <a:avLst/>
          </a:prstGeom>
          <a:solidFill>
            <a:srgbClr val="CCFFFF">
              <a:alpha val="50000"/>
            </a:srgbClr>
          </a:solidFill>
          <a:ln w="9525">
            <a:solidFill>
              <a:schemeClr val="tx1"/>
            </a:solidFill>
            <a:round/>
            <a:headEnd/>
            <a:tailEnd/>
          </a:ln>
          <a:effectLst/>
        </p:spPr>
        <p:txBody>
          <a:bodyPr wrap="none" anchor="ctr"/>
          <a:lstStyle/>
          <a:p>
            <a:pPr algn="ctr"/>
            <a:endParaRPr lang="ja-JP" altLang="ja-JP" sz="1800"/>
          </a:p>
        </p:txBody>
      </p:sp>
      <p:sp>
        <p:nvSpPr>
          <p:cNvPr id="30" name="Oval 1028"/>
          <p:cNvSpPr>
            <a:spLocks noChangeArrowheads="1"/>
          </p:cNvSpPr>
          <p:nvPr/>
        </p:nvSpPr>
        <p:spPr bwMode="auto">
          <a:xfrm>
            <a:off x="2340769" y="4801553"/>
            <a:ext cx="4598987" cy="1218247"/>
          </a:xfrm>
          <a:prstGeom prst="ellipse">
            <a:avLst/>
          </a:prstGeom>
          <a:solidFill>
            <a:srgbClr val="FFCC99"/>
          </a:solidFill>
          <a:ln w="9525">
            <a:solidFill>
              <a:schemeClr val="tx1"/>
            </a:solidFill>
            <a:round/>
            <a:headEnd/>
            <a:tailEnd/>
          </a:ln>
          <a:effectLst/>
        </p:spPr>
        <p:txBody>
          <a:bodyPr wrap="none" anchor="ctr"/>
          <a:lstStyle/>
          <a:p>
            <a:pPr algn="ctr"/>
            <a:endParaRPr lang="ja-JP" altLang="ja-JP" sz="1800"/>
          </a:p>
        </p:txBody>
      </p:sp>
      <p:sp>
        <p:nvSpPr>
          <p:cNvPr id="31" name="Text Box 1030"/>
          <p:cNvSpPr txBox="1">
            <a:spLocks noChangeArrowheads="1"/>
          </p:cNvSpPr>
          <p:nvPr/>
        </p:nvSpPr>
        <p:spPr bwMode="auto">
          <a:xfrm>
            <a:off x="3188583" y="5335270"/>
            <a:ext cx="2903359" cy="646331"/>
          </a:xfrm>
          <a:prstGeom prst="rect">
            <a:avLst/>
          </a:prstGeom>
          <a:noFill/>
          <a:ln w="9525">
            <a:noFill/>
            <a:miter lim="800000"/>
            <a:headEnd/>
            <a:tailEnd/>
          </a:ln>
          <a:effectLst/>
        </p:spPr>
        <p:txBody>
          <a:bodyPr wrap="none">
            <a:spAutoFit/>
          </a:bodyPr>
          <a:lstStyle/>
          <a:p>
            <a:r>
              <a:rPr lang="ja-JP" altLang="en-US" sz="1800" dirty="0">
                <a:latin typeface="ＭＳ Ｐゴシック" pitchFamily="50" charset="-128"/>
              </a:rPr>
              <a:t>標準に自社特許を組み込む</a:t>
            </a:r>
          </a:p>
          <a:p>
            <a:r>
              <a:rPr lang="ja-JP" altLang="en-US" sz="1800" dirty="0">
                <a:latin typeface="ＭＳ Ｐゴシック" pitchFamily="50" charset="-128"/>
              </a:rPr>
              <a:t>　 </a:t>
            </a:r>
            <a:r>
              <a:rPr lang="ja-JP" altLang="en-US" sz="1800" dirty="0" smtClean="0"/>
              <a:t>⇒</a:t>
            </a:r>
            <a:r>
              <a:rPr lang="ja-JP" altLang="en-US" sz="1800" dirty="0" smtClean="0">
                <a:latin typeface="ＭＳ Ｐゴシック" pitchFamily="50" charset="-128"/>
              </a:rPr>
              <a:t>安全な技術の確保</a:t>
            </a:r>
            <a:endParaRPr lang="en-US" altLang="ja-JP" sz="1800" dirty="0">
              <a:latin typeface="ＭＳ Ｐゴシック" pitchFamily="50" charset="-128"/>
            </a:endParaRPr>
          </a:p>
        </p:txBody>
      </p:sp>
      <p:sp>
        <p:nvSpPr>
          <p:cNvPr id="32" name="Text Box 1031"/>
          <p:cNvSpPr txBox="1">
            <a:spLocks noChangeArrowheads="1"/>
          </p:cNvSpPr>
          <p:nvPr/>
        </p:nvSpPr>
        <p:spPr bwMode="auto">
          <a:xfrm>
            <a:off x="3740016" y="4898708"/>
            <a:ext cx="1800493" cy="369332"/>
          </a:xfrm>
          <a:prstGeom prst="rect">
            <a:avLst/>
          </a:prstGeom>
          <a:noFill/>
          <a:ln w="9525">
            <a:noFill/>
            <a:miter lim="800000"/>
            <a:headEnd/>
            <a:tailEnd/>
          </a:ln>
          <a:effectLst/>
        </p:spPr>
        <p:txBody>
          <a:bodyPr wrap="none">
            <a:spAutoFit/>
          </a:bodyPr>
          <a:lstStyle/>
          <a:p>
            <a:r>
              <a:rPr lang="ja-JP" altLang="en-US" sz="1800" dirty="0">
                <a:solidFill>
                  <a:srgbClr val="0070C0"/>
                </a:solidFill>
              </a:rPr>
              <a:t>標準の必須特許</a:t>
            </a:r>
          </a:p>
        </p:txBody>
      </p:sp>
      <p:sp>
        <p:nvSpPr>
          <p:cNvPr id="33" name="Text Box 1033"/>
          <p:cNvSpPr txBox="1">
            <a:spLocks noChangeArrowheads="1"/>
          </p:cNvSpPr>
          <p:nvPr/>
        </p:nvSpPr>
        <p:spPr bwMode="auto">
          <a:xfrm>
            <a:off x="1720056" y="3896995"/>
            <a:ext cx="5840413" cy="923330"/>
          </a:xfrm>
          <a:prstGeom prst="rect">
            <a:avLst/>
          </a:prstGeom>
          <a:noFill/>
          <a:ln w="9525">
            <a:noFill/>
            <a:miter lim="800000"/>
            <a:headEnd/>
            <a:tailEnd/>
          </a:ln>
          <a:effectLst/>
        </p:spPr>
        <p:txBody>
          <a:bodyPr>
            <a:spAutoFit/>
          </a:bodyPr>
          <a:lstStyle/>
          <a:p>
            <a:pPr algn="ctr"/>
            <a:r>
              <a:rPr lang="ja-JP" altLang="en-US" sz="1800" dirty="0">
                <a:solidFill>
                  <a:srgbClr val="FF0000"/>
                </a:solidFill>
              </a:rPr>
              <a:t>周辺特許</a:t>
            </a:r>
          </a:p>
          <a:p>
            <a:pPr algn="ctr"/>
            <a:r>
              <a:rPr lang="ja-JP" altLang="en-US" sz="1800" dirty="0"/>
              <a:t>事業の優位性を保持</a:t>
            </a:r>
            <a:endParaRPr lang="ja-JP" altLang="en-US" sz="1800" b="1" dirty="0">
              <a:solidFill>
                <a:schemeClr val="accent2"/>
              </a:solidFill>
            </a:endParaRPr>
          </a:p>
          <a:p>
            <a:pPr algn="ctr"/>
            <a:r>
              <a:rPr lang="ja-JP" altLang="en-US" sz="1800" dirty="0" smtClean="0"/>
              <a:t>⇒ 差別化，シェアの拡大</a:t>
            </a:r>
            <a:endParaRPr lang="ja-JP" altLang="en-US" sz="18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4"/>
          <p:cNvSpPr>
            <a:spLocks noChangeArrowheads="1"/>
          </p:cNvSpPr>
          <p:nvPr/>
        </p:nvSpPr>
        <p:spPr bwMode="auto">
          <a:xfrm>
            <a:off x="650882" y="3820051"/>
            <a:ext cx="5919251" cy="882650"/>
          </a:xfrm>
          <a:prstGeom prst="roundRect">
            <a:avLst>
              <a:gd name="adj" fmla="val 0"/>
            </a:avLst>
          </a:prstGeom>
          <a:solidFill>
            <a:srgbClr val="FFFFCC"/>
          </a:solidFill>
          <a:ln w="9525">
            <a:noFill/>
            <a:round/>
            <a:headEnd/>
            <a:tailEnd/>
          </a:ln>
          <a:effectLst>
            <a:outerShdw dist="35921" dir="2700000" algn="ctr" rotWithShape="0">
              <a:schemeClr val="bg2"/>
            </a:outerShdw>
          </a:effectLst>
        </p:spPr>
        <p:txBody>
          <a:bodyPr wrap="none" anchor="ctr"/>
          <a:lstStyle/>
          <a:p>
            <a:pPr>
              <a:defRPr/>
            </a:pPr>
            <a:endParaRPr lang="ja-JP" altLang="en-US">
              <a:latin typeface="Times New Roman" charset="0"/>
            </a:endParaRPr>
          </a:p>
        </p:txBody>
      </p:sp>
      <p:sp>
        <p:nvSpPr>
          <p:cNvPr id="29700" name="AutoShape 3"/>
          <p:cNvSpPr>
            <a:spLocks noChangeArrowheads="1"/>
          </p:cNvSpPr>
          <p:nvPr/>
        </p:nvSpPr>
        <p:spPr bwMode="auto">
          <a:xfrm>
            <a:off x="2153385" y="2387599"/>
            <a:ext cx="448402" cy="507999"/>
          </a:xfrm>
          <a:prstGeom prst="downArrow">
            <a:avLst>
              <a:gd name="adj1" fmla="val 55065"/>
              <a:gd name="adj2" fmla="val 53315"/>
            </a:avLst>
          </a:prstGeom>
          <a:solidFill>
            <a:schemeClr val="accent1"/>
          </a:solidFill>
          <a:ln w="9525">
            <a:solidFill>
              <a:schemeClr val="tx1"/>
            </a:solidFill>
            <a:miter lim="800000"/>
            <a:headEnd/>
            <a:tailEnd/>
          </a:ln>
        </p:spPr>
        <p:txBody>
          <a:bodyPr vert="eaVert" wrap="none" anchor="ctr"/>
          <a:lstStyle/>
          <a:p>
            <a:endParaRPr lang="ja-JP" altLang="en-US"/>
          </a:p>
        </p:txBody>
      </p:sp>
      <p:sp>
        <p:nvSpPr>
          <p:cNvPr id="8" name="タイトル 7"/>
          <p:cNvSpPr>
            <a:spLocks noGrp="1"/>
          </p:cNvSpPr>
          <p:nvPr>
            <p:ph type="title"/>
          </p:nvPr>
        </p:nvSpPr>
        <p:spPr/>
        <p:txBody>
          <a:bodyPr>
            <a:normAutofit/>
          </a:bodyPr>
          <a:lstStyle/>
          <a:p>
            <a:r>
              <a:rPr lang="ja-JP" altLang="en-US" sz="4000" dirty="0" smtClean="0">
                <a:latin typeface="ＭＳ Ｐゴシック" charset="-128"/>
              </a:rPr>
              <a:t>標準に係る特許問題</a:t>
            </a:r>
            <a:endParaRPr kumimoji="1" lang="ja-JP" altLang="en-US" dirty="0"/>
          </a:p>
        </p:txBody>
      </p:sp>
      <p:sp>
        <p:nvSpPr>
          <p:cNvPr id="9" name="コンテンツ プレースホルダ 8"/>
          <p:cNvSpPr>
            <a:spLocks noGrp="1"/>
          </p:cNvSpPr>
          <p:nvPr>
            <p:ph idx="1"/>
          </p:nvPr>
        </p:nvSpPr>
        <p:spPr/>
        <p:txBody>
          <a:bodyPr>
            <a:normAutofit fontScale="92500" lnSpcReduction="20000"/>
          </a:bodyPr>
          <a:lstStyle/>
          <a:p>
            <a:pPr algn="just">
              <a:tabLst>
                <a:tab pos="8001000" algn="l"/>
              </a:tabLst>
            </a:pPr>
            <a:r>
              <a:rPr lang="ja-JP" altLang="en-US" dirty="0" smtClean="0">
                <a:latin typeface="ＭＳ Ｐゴシック" charset="-128"/>
              </a:rPr>
              <a:t>標準が策定され、その標準が広く普及し、使用せざるを得ない状況になる</a:t>
            </a:r>
            <a:r>
              <a:rPr lang="ja-JP" altLang="en-US" dirty="0" smtClean="0">
                <a:solidFill>
                  <a:schemeClr val="accent2"/>
                </a:solidFill>
                <a:latin typeface="ＭＳ Ｐゴシック" charset="-128"/>
              </a:rPr>
              <a:t>（ロックイン）</a:t>
            </a:r>
          </a:p>
          <a:p>
            <a:pPr algn="just">
              <a:tabLst>
                <a:tab pos="8001000" algn="l"/>
              </a:tabLst>
            </a:pPr>
            <a:endParaRPr lang="ja-JP" altLang="en-US" dirty="0" smtClean="0">
              <a:latin typeface="ＭＳ Ｐゴシック" charset="-128"/>
            </a:endParaRPr>
          </a:p>
          <a:p>
            <a:pPr algn="just">
              <a:tabLst>
                <a:tab pos="8001000" algn="l"/>
              </a:tabLst>
            </a:pPr>
            <a:endParaRPr lang="ja-JP" altLang="en-US" dirty="0" smtClean="0">
              <a:latin typeface="ＭＳ Ｐゴシック" charset="-128"/>
            </a:endParaRPr>
          </a:p>
          <a:p>
            <a:pPr algn="just">
              <a:tabLst>
                <a:tab pos="8001000" algn="l"/>
              </a:tabLst>
            </a:pPr>
            <a:r>
              <a:rPr lang="ja-JP" altLang="en-US" dirty="0" smtClean="0">
                <a:latin typeface="ＭＳ Ｐゴシック" charset="-128"/>
              </a:rPr>
              <a:t>ロックイン後、自分の特許が標準に含まれると主張する者から特許侵害で訴えられる</a:t>
            </a:r>
          </a:p>
          <a:p>
            <a:pPr algn="just">
              <a:tabLst>
                <a:tab pos="8001000" algn="l"/>
              </a:tabLst>
            </a:pPr>
            <a:endParaRPr lang="ja-JP" altLang="en-US" sz="3200" dirty="0" smtClean="0">
              <a:latin typeface="ＭＳ Ｐゴシック" charset="-128"/>
            </a:endParaRPr>
          </a:p>
          <a:p>
            <a:pPr algn="just">
              <a:buNone/>
              <a:tabLst>
                <a:tab pos="8001000" algn="l"/>
              </a:tabLst>
            </a:pPr>
            <a:r>
              <a:rPr lang="en-US" altLang="ja-JP" sz="3200" dirty="0" smtClean="0">
                <a:latin typeface="ＭＳ Ｐゴシック" charset="-128"/>
              </a:rPr>
              <a:t>	</a:t>
            </a:r>
            <a:r>
              <a:rPr lang="ja-JP" altLang="en-US" sz="3200" dirty="0" smtClean="0">
                <a:solidFill>
                  <a:srgbClr val="FF0066"/>
                </a:solidFill>
                <a:latin typeface="ＭＳ Ｐゴシック" charset="-128"/>
              </a:rPr>
              <a:t>ホールドアップ問題、</a:t>
            </a:r>
            <a:r>
              <a:rPr lang="en-US" altLang="ja-JP" sz="3200" dirty="0" smtClean="0">
                <a:solidFill>
                  <a:srgbClr val="FF0066"/>
                </a:solidFill>
                <a:latin typeface="ＭＳ Ｐゴシック" charset="-128"/>
              </a:rPr>
              <a:t>NPE</a:t>
            </a:r>
            <a:r>
              <a:rPr lang="ja-JP" altLang="en-US" sz="3200" dirty="0" smtClean="0">
                <a:solidFill>
                  <a:srgbClr val="FF0066"/>
                </a:solidFill>
                <a:latin typeface="ＭＳ Ｐゴシック" charset="-128"/>
              </a:rPr>
              <a:t>問題</a:t>
            </a:r>
            <a:r>
              <a:rPr lang="en-US" altLang="ja-JP" sz="3200" baseline="30000" dirty="0" smtClean="0">
                <a:solidFill>
                  <a:srgbClr val="FF0066"/>
                </a:solidFill>
                <a:latin typeface="ＭＳ Ｐゴシック" charset="-128"/>
              </a:rPr>
              <a:t>*</a:t>
            </a:r>
            <a:endParaRPr lang="ja-JP" altLang="en-US" sz="3200" baseline="30000" dirty="0" smtClean="0">
              <a:solidFill>
                <a:srgbClr val="FF0066"/>
              </a:solidFill>
              <a:latin typeface="ＭＳ Ｐゴシック" charset="-128"/>
            </a:endParaRPr>
          </a:p>
          <a:p>
            <a:pPr algn="just">
              <a:buNone/>
              <a:tabLst>
                <a:tab pos="8001000" algn="l"/>
              </a:tabLst>
            </a:pPr>
            <a:endParaRPr lang="ja-JP" altLang="en-US" sz="2400" b="1" dirty="0" smtClean="0">
              <a:solidFill>
                <a:schemeClr val="accent2"/>
              </a:solidFill>
              <a:latin typeface="ＭＳ Ｐゴシック" charset="-128"/>
            </a:endParaRPr>
          </a:p>
          <a:p>
            <a:pPr algn="just">
              <a:tabLst>
                <a:tab pos="8001000" algn="l"/>
              </a:tabLst>
            </a:pPr>
            <a:r>
              <a:rPr lang="ja-JP" altLang="en-US" sz="2400" b="1" dirty="0" smtClean="0">
                <a:solidFill>
                  <a:schemeClr val="accent2"/>
                </a:solidFill>
                <a:latin typeface="ＭＳ Ｐゴシック" charset="-128"/>
              </a:rPr>
              <a:t>＊</a:t>
            </a:r>
            <a:r>
              <a:rPr lang="en-US" altLang="ja-JP" sz="2400" b="1" dirty="0" smtClean="0">
                <a:solidFill>
                  <a:schemeClr val="accent2"/>
                </a:solidFill>
                <a:latin typeface="ＭＳ Ｐゴシック" charset="-128"/>
              </a:rPr>
              <a:t>NPE (Non-Practicing Entity)</a:t>
            </a:r>
            <a:r>
              <a:rPr lang="ja-JP" altLang="en-US" sz="2400" b="1" dirty="0" smtClean="0">
                <a:solidFill>
                  <a:schemeClr val="accent2"/>
                </a:solidFill>
                <a:latin typeface="ＭＳ Ｐゴシック" charset="-128"/>
              </a:rPr>
              <a:t>：</a:t>
            </a:r>
            <a:r>
              <a:rPr lang="ja-JP" altLang="en-US" sz="2400" dirty="0" smtClean="0"/>
              <a:t>特許権を行使して企業から巨額な金銭を獲得するだけの目的で特許を保有して、自らは特許に基づく製品の製造、サービスを実施しない。</a:t>
            </a:r>
          </a:p>
        </p:txBody>
      </p:sp>
      <p:sp>
        <p:nvSpPr>
          <p:cNvPr id="10" name="日付プレースホルダ 9"/>
          <p:cNvSpPr>
            <a:spLocks noGrp="1"/>
          </p:cNvSpPr>
          <p:nvPr>
            <p:ph type="dt" sz="half" idx="10"/>
          </p:nvPr>
        </p:nvSpPr>
        <p:spPr/>
        <p:txBody>
          <a:bodyPr/>
          <a:lstStyle/>
          <a:p>
            <a:r>
              <a:rPr lang="en-US" altLang="ja-JP" smtClean="0"/>
              <a:t>2011/1/14</a:t>
            </a:r>
            <a:endParaRPr lang="en-US"/>
          </a:p>
        </p:txBody>
      </p:sp>
      <p:sp>
        <p:nvSpPr>
          <p:cNvPr id="11" name="フッター プレースホルダ 10"/>
          <p:cNvSpPr>
            <a:spLocks noGrp="1"/>
          </p:cNvSpPr>
          <p:nvPr>
            <p:ph type="ftr" sz="quarter" idx="11"/>
          </p:nvPr>
        </p:nvSpPr>
        <p:spPr/>
        <p:txBody>
          <a:bodyPr/>
          <a:lstStyle/>
          <a:p>
            <a:r>
              <a:rPr kumimoji="0" lang="zh-TW" altLang="en-US" smtClean="0"/>
              <a:t>第</a:t>
            </a:r>
            <a:r>
              <a:rPr kumimoji="0" lang="en-US" altLang="zh-TW" smtClean="0"/>
              <a:t>7</a:t>
            </a:r>
            <a:r>
              <a:rPr kumimoji="0" lang="zh-TW" altLang="en-US" smtClean="0"/>
              <a:t>回国際標準化教育研究会</a:t>
            </a:r>
            <a:endParaRPr kumimoji="0"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正方形/長方形 22"/>
          <p:cNvSpPr/>
          <p:nvPr/>
        </p:nvSpPr>
        <p:spPr>
          <a:xfrm>
            <a:off x="4673600" y="3248025"/>
            <a:ext cx="4213225" cy="1433513"/>
          </a:xfrm>
          <a:prstGeom prst="rect">
            <a:avLst/>
          </a:prstGeom>
          <a:solidFill>
            <a:schemeClr val="accent4">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2" name="正方形/長方形 21"/>
          <p:cNvSpPr/>
          <p:nvPr/>
        </p:nvSpPr>
        <p:spPr>
          <a:xfrm>
            <a:off x="4664075" y="4968875"/>
            <a:ext cx="4203700" cy="1401763"/>
          </a:xfrm>
          <a:prstGeom prst="rect">
            <a:avLst/>
          </a:prstGeom>
          <a:solidFill>
            <a:schemeClr val="accent1">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1" name="正方形/長方形 20"/>
          <p:cNvSpPr/>
          <p:nvPr/>
        </p:nvSpPr>
        <p:spPr>
          <a:xfrm>
            <a:off x="4654550" y="1550988"/>
            <a:ext cx="4222750" cy="1390650"/>
          </a:xfrm>
          <a:prstGeom prst="rect">
            <a:avLst/>
          </a:prstGeom>
          <a:solidFill>
            <a:srgbClr val="FFFFCC"/>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0" name="正方形/長方形 19"/>
          <p:cNvSpPr/>
          <p:nvPr/>
        </p:nvSpPr>
        <p:spPr>
          <a:xfrm>
            <a:off x="700088" y="3230563"/>
            <a:ext cx="2967037" cy="1427162"/>
          </a:xfrm>
          <a:prstGeom prst="rect">
            <a:avLst/>
          </a:prstGeom>
          <a:solidFill>
            <a:schemeClr val="accent4">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9" name="正方形/長方形 18"/>
          <p:cNvSpPr/>
          <p:nvPr/>
        </p:nvSpPr>
        <p:spPr>
          <a:xfrm>
            <a:off x="700088" y="4921250"/>
            <a:ext cx="2947987" cy="1384300"/>
          </a:xfrm>
          <a:prstGeom prst="rect">
            <a:avLst/>
          </a:prstGeom>
          <a:solidFill>
            <a:schemeClr val="accent1">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8" name="正方形/長方形 17"/>
          <p:cNvSpPr/>
          <p:nvPr/>
        </p:nvSpPr>
        <p:spPr>
          <a:xfrm>
            <a:off x="688975" y="1550988"/>
            <a:ext cx="2997200" cy="1420812"/>
          </a:xfrm>
          <a:prstGeom prst="rect">
            <a:avLst/>
          </a:prstGeom>
          <a:solidFill>
            <a:srgbClr val="FFFFCC"/>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081" name="テキスト ボックス 8"/>
          <p:cNvSpPr txBox="1">
            <a:spLocks noChangeArrowheads="1"/>
          </p:cNvSpPr>
          <p:nvPr/>
        </p:nvSpPr>
        <p:spPr bwMode="auto">
          <a:xfrm>
            <a:off x="668338" y="1765300"/>
            <a:ext cx="3013075" cy="1046163"/>
          </a:xfrm>
          <a:prstGeom prst="rect">
            <a:avLst/>
          </a:prstGeom>
          <a:noFill/>
          <a:ln w="9525">
            <a:noFill/>
            <a:miter lim="800000"/>
            <a:headEnd/>
            <a:tailEnd/>
          </a:ln>
        </p:spPr>
        <p:txBody>
          <a:bodyPr wrap="none">
            <a:spAutoFit/>
          </a:bodyPr>
          <a:lstStyle/>
          <a:p>
            <a:pPr algn="just"/>
            <a:r>
              <a:rPr lang="ja-JP" altLang="en-US" sz="3600" dirty="0"/>
              <a:t>    コア技術</a:t>
            </a:r>
            <a:endParaRPr lang="en-US" altLang="ja-JP" sz="3600" dirty="0"/>
          </a:p>
          <a:p>
            <a:pPr algn="just"/>
            <a:r>
              <a:rPr lang="ja-JP" altLang="en-US" sz="2600" dirty="0"/>
              <a:t>（ﾃﾞﾊﾞｲｽ</a:t>
            </a:r>
            <a:r>
              <a:rPr lang="en-US" altLang="ja-JP" sz="2600" dirty="0"/>
              <a:t>/</a:t>
            </a:r>
            <a:r>
              <a:rPr lang="ja-JP" altLang="en-US" sz="2600" dirty="0"/>
              <a:t>ｺﾝﾎﾟｰﾈﾝﾄ）</a:t>
            </a:r>
          </a:p>
        </p:txBody>
      </p:sp>
      <p:sp>
        <p:nvSpPr>
          <p:cNvPr id="3082" name="テキスト ボックス 9"/>
          <p:cNvSpPr txBox="1">
            <a:spLocks noChangeArrowheads="1"/>
          </p:cNvSpPr>
          <p:nvPr/>
        </p:nvSpPr>
        <p:spPr bwMode="auto">
          <a:xfrm>
            <a:off x="773752" y="3392488"/>
            <a:ext cx="2789546" cy="1077218"/>
          </a:xfrm>
          <a:prstGeom prst="rect">
            <a:avLst/>
          </a:prstGeom>
          <a:noFill/>
          <a:ln w="9525">
            <a:noFill/>
            <a:miter lim="800000"/>
            <a:headEnd/>
            <a:tailEnd/>
          </a:ln>
        </p:spPr>
        <p:txBody>
          <a:bodyPr wrap="none">
            <a:spAutoFit/>
          </a:bodyPr>
          <a:lstStyle/>
          <a:p>
            <a:pPr algn="ctr"/>
            <a:r>
              <a:rPr lang="ja-JP" altLang="en-US" sz="3600" dirty="0">
                <a:solidFill>
                  <a:schemeClr val="accent2"/>
                </a:solidFill>
              </a:rPr>
              <a:t>オープン技術</a:t>
            </a:r>
            <a:endParaRPr lang="en-US" altLang="ja-JP" sz="3600" dirty="0">
              <a:solidFill>
                <a:schemeClr val="accent2"/>
              </a:solidFill>
            </a:endParaRPr>
          </a:p>
          <a:p>
            <a:pPr algn="ctr"/>
            <a:r>
              <a:rPr lang="ja-JP" altLang="en-US" sz="2800" dirty="0">
                <a:solidFill>
                  <a:schemeClr val="accent2"/>
                </a:solidFill>
              </a:rPr>
              <a:t>（</a:t>
            </a:r>
            <a:r>
              <a:rPr lang="en-US" altLang="ja-JP" sz="2800" dirty="0" smtClean="0">
                <a:solidFill>
                  <a:schemeClr val="accent2"/>
                </a:solidFill>
              </a:rPr>
              <a:t>I/F</a:t>
            </a:r>
            <a:r>
              <a:rPr lang="ja-JP" altLang="en-US" sz="2800" dirty="0" err="1" smtClean="0">
                <a:solidFill>
                  <a:schemeClr val="accent2"/>
                </a:solidFill>
              </a:rPr>
              <a:t>，</a:t>
            </a:r>
            <a:r>
              <a:rPr lang="ja-JP" altLang="en-US" sz="2800" dirty="0" smtClean="0">
                <a:solidFill>
                  <a:schemeClr val="accent2"/>
                </a:solidFill>
              </a:rPr>
              <a:t>ﾌｫｰﾏｯﾄ</a:t>
            </a:r>
            <a:r>
              <a:rPr lang="ja-JP" altLang="en-US" sz="2800" dirty="0">
                <a:solidFill>
                  <a:schemeClr val="accent2"/>
                </a:solidFill>
              </a:rPr>
              <a:t>）</a:t>
            </a:r>
          </a:p>
        </p:txBody>
      </p:sp>
      <p:sp>
        <p:nvSpPr>
          <p:cNvPr id="3083" name="テキスト ボックス 10"/>
          <p:cNvSpPr txBox="1">
            <a:spLocks noChangeArrowheads="1"/>
          </p:cNvSpPr>
          <p:nvPr/>
        </p:nvSpPr>
        <p:spPr bwMode="auto">
          <a:xfrm>
            <a:off x="1104900" y="5114925"/>
            <a:ext cx="2030413" cy="1076325"/>
          </a:xfrm>
          <a:prstGeom prst="rect">
            <a:avLst/>
          </a:prstGeom>
          <a:noFill/>
          <a:ln w="9525">
            <a:noFill/>
            <a:miter lim="800000"/>
            <a:headEnd/>
            <a:tailEnd/>
          </a:ln>
        </p:spPr>
        <p:txBody>
          <a:bodyPr wrap="none">
            <a:spAutoFit/>
          </a:bodyPr>
          <a:lstStyle/>
          <a:p>
            <a:pPr algn="ctr"/>
            <a:r>
              <a:rPr lang="ja-JP" altLang="en-US" sz="3600" dirty="0"/>
              <a:t>競合技術</a:t>
            </a:r>
            <a:endParaRPr lang="en-US" altLang="ja-JP" sz="3600" dirty="0"/>
          </a:p>
          <a:p>
            <a:pPr algn="ctr"/>
            <a:r>
              <a:rPr lang="ja-JP" altLang="en-US" sz="2800" dirty="0"/>
              <a:t>（装置）</a:t>
            </a:r>
          </a:p>
        </p:txBody>
      </p:sp>
      <p:sp>
        <p:nvSpPr>
          <p:cNvPr id="12" name="右矢印 11"/>
          <p:cNvSpPr/>
          <p:nvPr/>
        </p:nvSpPr>
        <p:spPr>
          <a:xfrm>
            <a:off x="3787775" y="1931988"/>
            <a:ext cx="793750" cy="604837"/>
          </a:xfrm>
          <a:prstGeom prst="rightArrow">
            <a:avLst/>
          </a:prstGeom>
          <a:solidFill>
            <a:schemeClr val="accent1"/>
          </a:solidFill>
          <a:ln>
            <a:solidFill>
              <a:schemeClr val="accent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3" name="右矢印 12"/>
          <p:cNvSpPr/>
          <p:nvPr/>
        </p:nvSpPr>
        <p:spPr>
          <a:xfrm>
            <a:off x="3800475" y="3665538"/>
            <a:ext cx="736600" cy="604837"/>
          </a:xfrm>
          <a:prstGeom prst="rightArrow">
            <a:avLst/>
          </a:prstGeom>
          <a:solidFill>
            <a:schemeClr val="accent1"/>
          </a:solidFill>
          <a:ln>
            <a:solidFill>
              <a:schemeClr val="accent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4" name="右矢印 13"/>
          <p:cNvSpPr/>
          <p:nvPr/>
        </p:nvSpPr>
        <p:spPr>
          <a:xfrm>
            <a:off x="3771900" y="5221288"/>
            <a:ext cx="750888" cy="604837"/>
          </a:xfrm>
          <a:prstGeom prst="rightArrow">
            <a:avLst/>
          </a:prstGeom>
          <a:solidFill>
            <a:schemeClr val="accent1"/>
          </a:solidFill>
          <a:ln>
            <a:solidFill>
              <a:schemeClr val="accent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087" name="テキスト ボックス 14"/>
          <p:cNvSpPr txBox="1">
            <a:spLocks noChangeArrowheads="1"/>
          </p:cNvSpPr>
          <p:nvPr/>
        </p:nvSpPr>
        <p:spPr bwMode="auto">
          <a:xfrm>
            <a:off x="4792663" y="1827213"/>
            <a:ext cx="3844925" cy="892175"/>
          </a:xfrm>
          <a:prstGeom prst="rect">
            <a:avLst/>
          </a:prstGeom>
          <a:noFill/>
          <a:ln w="9525">
            <a:noFill/>
            <a:miter lim="800000"/>
            <a:headEnd/>
            <a:tailEnd/>
          </a:ln>
        </p:spPr>
        <p:txBody>
          <a:bodyPr wrap="none">
            <a:spAutoFit/>
          </a:bodyPr>
          <a:lstStyle/>
          <a:p>
            <a:r>
              <a:rPr lang="ja-JP" altLang="en-US" sz="3200"/>
              <a:t>ノウハウ </a:t>
            </a:r>
            <a:r>
              <a:rPr lang="en-US" altLang="ja-JP" sz="3200"/>
              <a:t>or</a:t>
            </a:r>
            <a:r>
              <a:rPr lang="ja-JP" altLang="en-US" sz="3200"/>
              <a:t> 特許出願</a:t>
            </a:r>
            <a:endParaRPr lang="en-US" altLang="ja-JP" sz="3200"/>
          </a:p>
          <a:p>
            <a:r>
              <a:rPr lang="ja-JP" altLang="en-US" sz="2000"/>
              <a:t>　　*ﾌﾞﾗｯｸﾎﾞｯｸｽ化も含めて検討</a:t>
            </a:r>
          </a:p>
        </p:txBody>
      </p:sp>
      <p:sp>
        <p:nvSpPr>
          <p:cNvPr id="3088" name="テキスト ボックス 15"/>
          <p:cNvSpPr txBox="1">
            <a:spLocks noChangeArrowheads="1"/>
          </p:cNvSpPr>
          <p:nvPr/>
        </p:nvSpPr>
        <p:spPr bwMode="auto">
          <a:xfrm>
            <a:off x="4673600" y="3522663"/>
            <a:ext cx="4248150" cy="892175"/>
          </a:xfrm>
          <a:prstGeom prst="rect">
            <a:avLst/>
          </a:prstGeom>
          <a:noFill/>
          <a:ln w="9525">
            <a:noFill/>
            <a:miter lim="800000"/>
            <a:headEnd/>
            <a:tailEnd/>
          </a:ln>
        </p:spPr>
        <p:txBody>
          <a:bodyPr wrap="none">
            <a:spAutoFit/>
          </a:bodyPr>
          <a:lstStyle/>
          <a:p>
            <a:r>
              <a:rPr lang="ja-JP" altLang="en-US" sz="3200">
                <a:solidFill>
                  <a:schemeClr val="accent2"/>
                </a:solidFill>
              </a:rPr>
              <a:t> 特許出願 ＆ 標準化</a:t>
            </a:r>
            <a:endParaRPr lang="en-US" altLang="ja-JP" sz="3200">
              <a:solidFill>
                <a:schemeClr val="accent2"/>
              </a:solidFill>
            </a:endParaRPr>
          </a:p>
          <a:p>
            <a:r>
              <a:rPr lang="ja-JP" altLang="en-US" sz="2000">
                <a:solidFill>
                  <a:schemeClr val="accent2"/>
                </a:solidFill>
              </a:rPr>
              <a:t>*市場創出のため、無償ﾗｲｾﾝｽも検討</a:t>
            </a:r>
          </a:p>
        </p:txBody>
      </p:sp>
      <p:sp>
        <p:nvSpPr>
          <p:cNvPr id="3089" name="テキスト ボックス 16"/>
          <p:cNvSpPr txBox="1">
            <a:spLocks noChangeArrowheads="1"/>
          </p:cNvSpPr>
          <p:nvPr/>
        </p:nvSpPr>
        <p:spPr bwMode="auto">
          <a:xfrm>
            <a:off x="5411788" y="5221288"/>
            <a:ext cx="2743200" cy="892175"/>
          </a:xfrm>
          <a:prstGeom prst="rect">
            <a:avLst/>
          </a:prstGeom>
          <a:noFill/>
          <a:ln w="9525">
            <a:noFill/>
            <a:miter lim="800000"/>
            <a:headEnd/>
            <a:tailEnd/>
          </a:ln>
        </p:spPr>
        <p:txBody>
          <a:bodyPr wrap="none">
            <a:spAutoFit/>
          </a:bodyPr>
          <a:lstStyle/>
          <a:p>
            <a:pPr algn="ctr"/>
            <a:r>
              <a:rPr lang="ja-JP" altLang="en-US" sz="3200" dirty="0"/>
              <a:t>特許出願</a:t>
            </a:r>
            <a:endParaRPr lang="en-US" altLang="ja-JP" sz="3200" dirty="0"/>
          </a:p>
          <a:p>
            <a:pPr algn="ctr"/>
            <a:r>
              <a:rPr lang="ja-JP" altLang="en-US" sz="2000" dirty="0"/>
              <a:t>*自由競争環境下におく</a:t>
            </a:r>
          </a:p>
        </p:txBody>
      </p:sp>
      <p:sp>
        <p:nvSpPr>
          <p:cNvPr id="24" name="タイトル 23"/>
          <p:cNvSpPr>
            <a:spLocks noGrp="1"/>
          </p:cNvSpPr>
          <p:nvPr>
            <p:ph type="title"/>
          </p:nvPr>
        </p:nvSpPr>
        <p:spPr/>
        <p:txBody>
          <a:bodyPr>
            <a:normAutofit/>
          </a:bodyPr>
          <a:lstStyle/>
          <a:p>
            <a:r>
              <a:rPr lang="ja-JP" altLang="en-US" sz="4000" dirty="0" smtClean="0"/>
              <a:t>知財戦略と標準化</a:t>
            </a:r>
            <a:endParaRPr kumimoji="1" lang="ja-JP" altLang="en-US" dirty="0"/>
          </a:p>
        </p:txBody>
      </p:sp>
      <p:sp>
        <p:nvSpPr>
          <p:cNvPr id="28" name="日付プレースホルダ 27"/>
          <p:cNvSpPr>
            <a:spLocks noGrp="1"/>
          </p:cNvSpPr>
          <p:nvPr>
            <p:ph type="dt" sz="half" idx="10"/>
          </p:nvPr>
        </p:nvSpPr>
        <p:spPr/>
        <p:txBody>
          <a:bodyPr/>
          <a:lstStyle/>
          <a:p>
            <a:r>
              <a:rPr lang="en-US" altLang="ja-JP" smtClean="0"/>
              <a:t>2011/1/14</a:t>
            </a:r>
            <a:endParaRPr lang="en-US" dirty="0"/>
          </a:p>
        </p:txBody>
      </p:sp>
      <p:sp>
        <p:nvSpPr>
          <p:cNvPr id="29" name="フッター プレースホルダ 28"/>
          <p:cNvSpPr>
            <a:spLocks noGrp="1"/>
          </p:cNvSpPr>
          <p:nvPr>
            <p:ph type="ftr" sz="quarter" idx="11"/>
          </p:nvPr>
        </p:nvSpPr>
        <p:spPr/>
        <p:txBody>
          <a:bodyPr/>
          <a:lstStyle/>
          <a:p>
            <a:r>
              <a:rPr kumimoji="0" lang="zh-TW" altLang="en-US" smtClean="0"/>
              <a:t>第</a:t>
            </a:r>
            <a:r>
              <a:rPr kumimoji="0" lang="en-US" altLang="zh-TW" smtClean="0"/>
              <a:t>7</a:t>
            </a:r>
            <a:r>
              <a:rPr kumimoji="0" lang="zh-TW" altLang="en-US" smtClean="0"/>
              <a:t>回国際標準化教育研究会</a:t>
            </a:r>
            <a:endParaRPr kumimoji="0"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pPr algn="ctr"/>
            <a:r>
              <a:rPr lang="ja-JP" altLang="en-US" sz="4400" dirty="0" smtClean="0"/>
              <a:t>標準化の事例</a:t>
            </a:r>
            <a:br>
              <a:rPr lang="ja-JP" altLang="en-US" sz="4400" dirty="0" smtClean="0"/>
            </a:br>
            <a:endParaRPr kumimoji="1" lang="ja-JP" altLang="en-US" dirty="0"/>
          </a:p>
        </p:txBody>
      </p:sp>
      <p:sp>
        <p:nvSpPr>
          <p:cNvPr id="3" name="日付プレースホルダ 2"/>
          <p:cNvSpPr>
            <a:spLocks noGrp="1"/>
          </p:cNvSpPr>
          <p:nvPr>
            <p:ph type="dt" sz="half" idx="10"/>
          </p:nvPr>
        </p:nvSpPr>
        <p:spPr/>
        <p:txBody>
          <a:bodyPr/>
          <a:lstStyle/>
          <a:p>
            <a:r>
              <a:rPr lang="en-US" altLang="ja-JP" smtClean="0"/>
              <a:t>2011/1/14</a:t>
            </a:r>
            <a:endParaRPr lang="en-US"/>
          </a:p>
        </p:txBody>
      </p:sp>
      <p:sp>
        <p:nvSpPr>
          <p:cNvPr id="4" name="フッター プレースホルダ 3"/>
          <p:cNvSpPr>
            <a:spLocks noGrp="1"/>
          </p:cNvSpPr>
          <p:nvPr>
            <p:ph type="ftr" sz="quarter" idx="11"/>
          </p:nvPr>
        </p:nvSpPr>
        <p:spPr/>
        <p:txBody>
          <a:bodyPr/>
          <a:lstStyle/>
          <a:p>
            <a:r>
              <a:rPr kumimoji="0" lang="zh-TW" altLang="en-US" smtClean="0"/>
              <a:t>第</a:t>
            </a:r>
            <a:r>
              <a:rPr kumimoji="0" lang="en-US" altLang="zh-TW" smtClean="0"/>
              <a:t>7</a:t>
            </a:r>
            <a:r>
              <a:rPr kumimoji="0" lang="zh-TW" altLang="en-US" smtClean="0"/>
              <a:t>回国際標準化教育研究会</a:t>
            </a:r>
            <a:endParaRPr kumimoji="0"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515938" y="1902778"/>
            <a:ext cx="7358062" cy="1550987"/>
          </a:xfrm>
          <a:prstGeom prst="rect">
            <a:avLst/>
          </a:prstGeom>
          <a:solidFill>
            <a:srgbClr val="FFFFCC"/>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 name="正方形/長方形 3"/>
          <p:cNvSpPr/>
          <p:nvPr/>
        </p:nvSpPr>
        <p:spPr>
          <a:xfrm>
            <a:off x="1306513" y="3947160"/>
            <a:ext cx="5688012" cy="736600"/>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 name="Text Box 1028"/>
          <p:cNvSpPr txBox="1">
            <a:spLocks noChangeArrowheads="1"/>
          </p:cNvSpPr>
          <p:nvPr/>
        </p:nvSpPr>
        <p:spPr bwMode="auto">
          <a:xfrm>
            <a:off x="558800" y="1056640"/>
            <a:ext cx="7223760" cy="5324535"/>
          </a:xfrm>
          <a:prstGeom prst="rect">
            <a:avLst/>
          </a:prstGeom>
          <a:noFill/>
          <a:ln w="12700">
            <a:noFill/>
            <a:miter lim="800000"/>
            <a:headEnd type="none" w="sm" len="sm"/>
            <a:tailEnd type="none" w="sm" len="sm"/>
          </a:ln>
        </p:spPr>
        <p:txBody>
          <a:bodyPr wrap="square">
            <a:spAutoFit/>
          </a:bodyPr>
          <a:lstStyle/>
          <a:p>
            <a:pPr marL="377825" indent="-377825" algn="just">
              <a:defRPr/>
            </a:pPr>
            <a:r>
              <a:rPr lang="en-US" altLang="ja-JP" dirty="0">
                <a:solidFill>
                  <a:schemeClr val="accent2"/>
                </a:solidFill>
                <a:latin typeface="ＭＳ Ｐゴシック" pitchFamily="50" charset="-128"/>
                <a:ea typeface="ＭＳ Ｐゴシック" pitchFamily="50" charset="-128"/>
              </a:rPr>
              <a:t>■DCF</a:t>
            </a:r>
            <a:r>
              <a:rPr lang="ja-JP" altLang="en-US" dirty="0">
                <a:solidFill>
                  <a:schemeClr val="accent2"/>
                </a:solidFill>
                <a:latin typeface="ＭＳ Ｐゴシック" pitchFamily="50" charset="-128"/>
                <a:ea typeface="ＭＳ Ｐゴシック" pitchFamily="50" charset="-128"/>
              </a:rPr>
              <a:t>でデジカメのファイルシステムを統一</a:t>
            </a:r>
          </a:p>
          <a:p>
            <a:pPr marL="377825" indent="-377825" algn="just">
              <a:defRPr/>
            </a:pPr>
            <a:r>
              <a:rPr lang="ja-JP" altLang="en-US" sz="1200" dirty="0">
                <a:solidFill>
                  <a:schemeClr val="accent2"/>
                </a:solidFill>
                <a:latin typeface="ＭＳ Ｐゴシック" pitchFamily="50" charset="-128"/>
                <a:ea typeface="ＭＳ Ｐゴシック" pitchFamily="50" charset="-128"/>
              </a:rPr>
              <a:t>　　　</a:t>
            </a:r>
            <a:r>
              <a:rPr lang="en-US" altLang="ja-JP" sz="1200" dirty="0">
                <a:ea typeface="ＭＳ Ｐゴシック" pitchFamily="50" charset="-128"/>
              </a:rPr>
              <a:t> </a:t>
            </a:r>
            <a:r>
              <a:rPr lang="ja-JP" altLang="en-US" sz="1200" dirty="0">
                <a:ea typeface="ＭＳ Ｐゴシック" pitchFamily="50" charset="-128"/>
              </a:rPr>
              <a:t>　　　　　　　　　　　　　　　　　　　　　　　　　＊</a:t>
            </a:r>
            <a:r>
              <a:rPr lang="en-US" altLang="ja-JP" sz="1800" dirty="0">
                <a:ea typeface="ＭＳ Ｐゴシック" pitchFamily="50" charset="-128"/>
              </a:rPr>
              <a:t>DCF:  Design rule for Camera File system</a:t>
            </a:r>
            <a:endParaRPr lang="en-US" altLang="ja-JP" sz="1800" dirty="0">
              <a:solidFill>
                <a:schemeClr val="accent2"/>
              </a:solidFill>
              <a:latin typeface="ＭＳ Ｐゴシック" pitchFamily="50" charset="-128"/>
              <a:ea typeface="ＭＳ Ｐゴシック" pitchFamily="50" charset="-128"/>
            </a:endParaRPr>
          </a:p>
          <a:p>
            <a:pPr marL="377825" indent="-377825" algn="just">
              <a:defRPr/>
            </a:pPr>
            <a:endParaRPr lang="en-US" altLang="ja-JP" sz="1200" dirty="0">
              <a:solidFill>
                <a:schemeClr val="accent2"/>
              </a:solidFill>
              <a:latin typeface="ＭＳ Ｐゴシック" pitchFamily="50" charset="-128"/>
              <a:ea typeface="ＭＳ Ｐゴシック" pitchFamily="50" charset="-128"/>
            </a:endParaRPr>
          </a:p>
          <a:p>
            <a:pPr>
              <a:defRPr/>
            </a:pPr>
            <a:r>
              <a:rPr lang="en-US" altLang="ja-JP" sz="2000" dirty="0">
                <a:latin typeface="ＭＳ Ｐゴシック" pitchFamily="50" charset="-128"/>
                <a:ea typeface="ＭＳ Ｐゴシック" pitchFamily="50" charset="-128"/>
              </a:rPr>
              <a:t>1998</a:t>
            </a:r>
            <a:r>
              <a:rPr lang="ja-JP" altLang="en-US" sz="2000" dirty="0">
                <a:latin typeface="ＭＳ Ｐゴシック" pitchFamily="50" charset="-128"/>
                <a:ea typeface="ＭＳ Ｐゴシック" pitchFamily="50" charset="-128"/>
              </a:rPr>
              <a:t>年、国内の業界団体</a:t>
            </a:r>
            <a:r>
              <a:rPr lang="en-US" altLang="ja-JP" sz="2000" dirty="0">
                <a:solidFill>
                  <a:schemeClr val="accent2"/>
                </a:solidFill>
                <a:latin typeface="ＭＳ Ｐゴシック" pitchFamily="50" charset="-128"/>
                <a:ea typeface="ＭＳ Ｐゴシック" pitchFamily="50" charset="-128"/>
              </a:rPr>
              <a:t>JEIDA</a:t>
            </a:r>
            <a:r>
              <a:rPr lang="ja-JP" altLang="en-US" sz="2000" dirty="0">
                <a:solidFill>
                  <a:schemeClr val="accent2"/>
                </a:solidFill>
                <a:latin typeface="ＭＳ Ｐゴシック" pitchFamily="50" charset="-128"/>
                <a:ea typeface="ＭＳ Ｐゴシック" pitchFamily="50" charset="-128"/>
              </a:rPr>
              <a:t>（</a:t>
            </a:r>
            <a:r>
              <a:rPr lang="en-US" altLang="ja-JP" sz="2000" dirty="0">
                <a:solidFill>
                  <a:schemeClr val="accent2"/>
                </a:solidFill>
                <a:latin typeface="ＭＳ Ｐゴシック" pitchFamily="50" charset="-128"/>
                <a:ea typeface="ＭＳ Ｐゴシック" pitchFamily="50" charset="-128"/>
              </a:rPr>
              <a:t>JEITA</a:t>
            </a:r>
            <a:r>
              <a:rPr lang="ja-JP" altLang="en-US" sz="2000" dirty="0">
                <a:solidFill>
                  <a:schemeClr val="accent2"/>
                </a:solidFill>
                <a:latin typeface="ＭＳ Ｐゴシック" pitchFamily="50" charset="-128"/>
                <a:ea typeface="ＭＳ Ｐゴシック" pitchFamily="50" charset="-128"/>
              </a:rPr>
              <a:t>の前身）</a:t>
            </a:r>
            <a:r>
              <a:rPr lang="ja-JP" altLang="en-US" sz="2000" dirty="0">
                <a:latin typeface="ＭＳ Ｐゴシック" pitchFamily="50" charset="-128"/>
                <a:ea typeface="ＭＳ Ｐゴシック" pitchFamily="50" charset="-128"/>
              </a:rPr>
              <a:t>によって標準化され、</a:t>
            </a:r>
            <a:r>
              <a:rPr lang="en-US" altLang="ja-JP" sz="2000" dirty="0">
                <a:solidFill>
                  <a:schemeClr val="accent2"/>
                </a:solidFill>
                <a:latin typeface="ＭＳ Ｐゴシック" pitchFamily="50" charset="-128"/>
                <a:ea typeface="ＭＳ Ｐゴシック" pitchFamily="50" charset="-128"/>
              </a:rPr>
              <a:t>JEIDA</a:t>
            </a:r>
            <a:r>
              <a:rPr lang="ja-JP" altLang="en-US" sz="2000" dirty="0">
                <a:solidFill>
                  <a:schemeClr val="accent2"/>
                </a:solidFill>
                <a:latin typeface="ＭＳ Ｐゴシック" pitchFamily="50" charset="-128"/>
                <a:ea typeface="ＭＳ Ｐゴシック" pitchFamily="50" charset="-128"/>
              </a:rPr>
              <a:t>規格として発行</a:t>
            </a:r>
            <a:r>
              <a:rPr lang="ja-JP" altLang="en-US" sz="2000" dirty="0">
                <a:latin typeface="ＭＳ Ｐゴシック" pitchFamily="50" charset="-128"/>
                <a:ea typeface="ＭＳ Ｐゴシック" pitchFamily="50" charset="-128"/>
              </a:rPr>
              <a:t>。</a:t>
            </a:r>
            <a:r>
              <a:rPr lang="ja-JP" altLang="en-US" sz="1800" dirty="0">
                <a:ea typeface="ＭＳ Ｐゴシック" pitchFamily="50" charset="-128"/>
              </a:rPr>
              <a:t>デジタルカメラやプリンタなどの機器間で、記録</a:t>
            </a:r>
            <a:r>
              <a:rPr lang="en-US" altLang="ja-JP" sz="1800" dirty="0">
                <a:ea typeface="ＭＳ Ｐゴシック" pitchFamily="50" charset="-128"/>
              </a:rPr>
              <a:t/>
            </a:r>
            <a:br>
              <a:rPr lang="en-US" altLang="ja-JP" sz="1800" dirty="0">
                <a:ea typeface="ＭＳ Ｐゴシック" pitchFamily="50" charset="-128"/>
              </a:rPr>
            </a:br>
            <a:r>
              <a:rPr lang="ja-JP" altLang="en-US" sz="1800" dirty="0">
                <a:ea typeface="ＭＳ Ｐゴシック" pitchFamily="50" charset="-128"/>
              </a:rPr>
              <a:t>メディアを介して画像の相互利用を実現するための規格。ファイル名の付け方やフォルダの構成を規定している。</a:t>
            </a:r>
            <a:endParaRPr lang="en-US" altLang="ja-JP" sz="1800" dirty="0">
              <a:ea typeface="ＭＳ Ｐゴシック" pitchFamily="50" charset="-128"/>
            </a:endParaRPr>
          </a:p>
          <a:p>
            <a:pPr>
              <a:defRPr/>
            </a:pPr>
            <a:endParaRPr lang="en-US" altLang="ja-JP" sz="900" dirty="0">
              <a:ea typeface="ＭＳ Ｐゴシック" pitchFamily="50" charset="-128"/>
            </a:endParaRPr>
          </a:p>
          <a:p>
            <a:pPr>
              <a:defRPr/>
            </a:pPr>
            <a:r>
              <a:rPr lang="en-US" altLang="ja-JP" sz="700" dirty="0">
                <a:latin typeface="ＭＳ Ｐゴシック" pitchFamily="50" charset="-128"/>
                <a:ea typeface="ＭＳ Ｐゴシック" pitchFamily="50" charset="-128"/>
              </a:rPr>
              <a:t> </a:t>
            </a:r>
          </a:p>
          <a:p>
            <a:pPr>
              <a:defRPr/>
            </a:pPr>
            <a:r>
              <a:rPr lang="en-US" altLang="ja-JP" sz="1600" dirty="0">
                <a:latin typeface="ＭＳ Ｐゴシック" pitchFamily="50" charset="-128"/>
                <a:ea typeface="ＭＳ Ｐゴシック" pitchFamily="50" charset="-128"/>
              </a:rPr>
              <a:t>※</a:t>
            </a:r>
            <a:r>
              <a:rPr lang="ja-JP" altLang="en-US" sz="1600" dirty="0">
                <a:latin typeface="ＭＳ Ｐゴシック" pitchFamily="50" charset="-128"/>
                <a:ea typeface="ＭＳ Ｐゴシック" pitchFamily="50" charset="-128"/>
              </a:rPr>
              <a:t>規格の最新版は</a:t>
            </a:r>
            <a:r>
              <a:rPr lang="en-US" altLang="ja-JP" sz="1600" dirty="0">
                <a:latin typeface="ＭＳ Ｐゴシック" pitchFamily="50" charset="-128"/>
                <a:ea typeface="ＭＳ Ｐゴシック" pitchFamily="50" charset="-128"/>
              </a:rPr>
              <a:t>DCF2.0</a:t>
            </a:r>
            <a:r>
              <a:rPr lang="ja-JP" altLang="en-US" sz="1600" dirty="0">
                <a:latin typeface="ＭＳ Ｐゴシック" pitchFamily="50" charset="-128"/>
                <a:ea typeface="ＭＳ Ｐゴシック" pitchFamily="50" charset="-128"/>
              </a:rPr>
              <a:t>（</a:t>
            </a:r>
            <a:r>
              <a:rPr lang="en-US" altLang="ja-JP" sz="1600" dirty="0">
                <a:latin typeface="ＭＳ Ｐゴシック" pitchFamily="50" charset="-128"/>
                <a:ea typeface="ＭＳ Ｐゴシック" pitchFamily="50" charset="-128"/>
              </a:rPr>
              <a:t>2010</a:t>
            </a:r>
            <a:r>
              <a:rPr lang="ja-JP" altLang="en-US" sz="1600" dirty="0">
                <a:latin typeface="ＭＳ Ｐゴシック" pitchFamily="50" charset="-128"/>
                <a:ea typeface="ＭＳ Ｐゴシック" pitchFamily="50" charset="-128"/>
              </a:rPr>
              <a:t>年版）。現在、</a:t>
            </a:r>
            <a:r>
              <a:rPr lang="en-US" altLang="ja-JP" sz="1600" dirty="0">
                <a:latin typeface="ＭＳ Ｐゴシック" pitchFamily="50" charset="-128"/>
                <a:ea typeface="ＭＳ Ｐゴシック" pitchFamily="50" charset="-128"/>
              </a:rPr>
              <a:t>DCF</a:t>
            </a:r>
            <a:r>
              <a:rPr lang="ja-JP" altLang="en-US" sz="1600" dirty="0">
                <a:latin typeface="ＭＳ Ｐゴシック" pitchFamily="50" charset="-128"/>
                <a:ea typeface="ＭＳ Ｐゴシック" pitchFamily="50" charset="-128"/>
              </a:rPr>
              <a:t>規格の技術審議は</a:t>
            </a:r>
            <a:r>
              <a:rPr lang="en-US" altLang="ja-JP" sz="1600" dirty="0">
                <a:latin typeface="ＭＳ Ｐゴシック" pitchFamily="50" charset="-128"/>
                <a:ea typeface="ＭＳ Ｐゴシック" pitchFamily="50" charset="-128"/>
              </a:rPr>
              <a:t>CIPA</a:t>
            </a:r>
            <a:r>
              <a:rPr lang="ja-JP" altLang="en-US" sz="1600" dirty="0">
                <a:latin typeface="ＭＳ Ｐゴシック" pitchFamily="50" charset="-128"/>
                <a:ea typeface="ＭＳ Ｐゴシック" pitchFamily="50" charset="-128"/>
              </a:rPr>
              <a:t>が担当</a:t>
            </a:r>
            <a:endParaRPr lang="en-US" altLang="ja-JP" sz="1600" dirty="0">
              <a:latin typeface="ＭＳ Ｐゴシック" pitchFamily="50" charset="-128"/>
              <a:ea typeface="ＭＳ Ｐゴシック" pitchFamily="50" charset="-128"/>
            </a:endParaRPr>
          </a:p>
          <a:p>
            <a:pPr>
              <a:defRPr/>
            </a:pPr>
            <a:r>
              <a:rPr lang="ja-JP" altLang="en-US" sz="2000" dirty="0">
                <a:latin typeface="ＭＳ Ｐゴシック" pitchFamily="50" charset="-128"/>
                <a:ea typeface="ＭＳ Ｐゴシック" pitchFamily="50" charset="-128"/>
              </a:rPr>
              <a:t>　　</a:t>
            </a:r>
            <a:endParaRPr lang="en-US" altLang="ja-JP" sz="2000" dirty="0">
              <a:latin typeface="ＭＳ Ｐゴシック" pitchFamily="50" charset="-128"/>
              <a:ea typeface="ＭＳ Ｐゴシック" pitchFamily="50" charset="-128"/>
            </a:endParaRPr>
          </a:p>
          <a:p>
            <a:pPr marL="377825" indent="-377825" algn="just">
              <a:defRPr/>
            </a:pPr>
            <a:r>
              <a:rPr lang="ja-JP" altLang="en-US" sz="2000" dirty="0">
                <a:solidFill>
                  <a:srgbClr val="FF0066"/>
                </a:solidFill>
                <a:latin typeface="ＭＳ Ｐゴシック" pitchFamily="50" charset="-128"/>
                <a:ea typeface="ＭＳ Ｐゴシック" pitchFamily="50" charset="-128"/>
              </a:rPr>
              <a:t>　　　　 ⇒　世界中のほとんどのデジカメが採用</a:t>
            </a:r>
          </a:p>
          <a:p>
            <a:pPr>
              <a:defRPr/>
            </a:pPr>
            <a:r>
              <a:rPr lang="en-US" altLang="ja-JP" sz="1800" dirty="0">
                <a:ea typeface="ＭＳ Ｐゴシック" pitchFamily="50" charset="-128"/>
              </a:rPr>
              <a:t> </a:t>
            </a:r>
          </a:p>
          <a:p>
            <a:pPr>
              <a:defRPr/>
            </a:pPr>
            <a:endParaRPr lang="en-US" altLang="ja-JP" sz="700" dirty="0">
              <a:latin typeface="ＭＳ Ｐゴシック" pitchFamily="50" charset="-128"/>
              <a:ea typeface="ＭＳ Ｐゴシック" pitchFamily="50" charset="-128"/>
            </a:endParaRPr>
          </a:p>
          <a:p>
            <a:pPr>
              <a:defRPr/>
            </a:pPr>
            <a:endParaRPr lang="en-US" altLang="ja-JP" sz="700" dirty="0">
              <a:latin typeface="ＭＳ Ｐゴシック" pitchFamily="50" charset="-128"/>
              <a:ea typeface="ＭＳ Ｐゴシック" pitchFamily="50" charset="-128"/>
            </a:endParaRPr>
          </a:p>
          <a:p>
            <a:pPr marL="377825" indent="-377825" algn="just">
              <a:defRPr/>
            </a:pPr>
            <a:r>
              <a:rPr lang="ja-JP" altLang="en-US" sz="2000" dirty="0">
                <a:latin typeface="ＭＳ Ｐゴシック" pitchFamily="50" charset="-128"/>
                <a:ea typeface="ＭＳ Ｐゴシック" pitchFamily="50" charset="-128"/>
              </a:rPr>
              <a:t>＜標準化への参加企業＞</a:t>
            </a:r>
            <a:endParaRPr lang="en-US" altLang="ja-JP" sz="2000" dirty="0">
              <a:latin typeface="ＭＳ Ｐゴシック" pitchFamily="50" charset="-128"/>
              <a:ea typeface="ＭＳ Ｐゴシック" pitchFamily="50" charset="-128"/>
            </a:endParaRPr>
          </a:p>
          <a:p>
            <a:pPr marL="377825" indent="-377825" algn="just">
              <a:defRPr/>
            </a:pPr>
            <a:r>
              <a:rPr lang="ja-JP" altLang="en-US" sz="1800" dirty="0">
                <a:latin typeface="ＭＳ Ｐゴシック" pitchFamily="50" charset="-128"/>
                <a:ea typeface="ＭＳ Ｐゴシック" pitchFamily="50" charset="-128"/>
              </a:rPr>
              <a:t>　キヤノン、ソニー、富士フイルム、オリンパス、ニコン、カシオ、</a:t>
            </a:r>
            <a:endParaRPr lang="en-US" altLang="ja-JP" sz="1800" dirty="0">
              <a:latin typeface="ＭＳ Ｐゴシック" pitchFamily="50" charset="-128"/>
              <a:ea typeface="ＭＳ Ｐゴシック" pitchFamily="50" charset="-128"/>
            </a:endParaRPr>
          </a:p>
          <a:p>
            <a:pPr marL="377825" indent="-377825" algn="just">
              <a:defRPr/>
            </a:pPr>
            <a:r>
              <a:rPr lang="ja-JP" altLang="en-US" sz="1800" dirty="0">
                <a:latin typeface="ＭＳ Ｐゴシック" pitchFamily="50" charset="-128"/>
                <a:ea typeface="ＭＳ Ｐゴシック" pitchFamily="50" charset="-128"/>
              </a:rPr>
              <a:t>　パナソニック、 リコー等</a:t>
            </a:r>
            <a:endParaRPr lang="en-US" altLang="ja-JP" sz="1800" dirty="0">
              <a:latin typeface="ＭＳ Ｐゴシック" pitchFamily="50" charset="-128"/>
              <a:ea typeface="ＭＳ Ｐゴシック" pitchFamily="50" charset="-128"/>
            </a:endParaRPr>
          </a:p>
          <a:p>
            <a:pPr marL="377825" indent="-377825" algn="just">
              <a:defRPr/>
            </a:pPr>
            <a:endParaRPr lang="ja-JP" altLang="en-US" sz="1400" dirty="0">
              <a:latin typeface="ＭＳ Ｐゴシック" pitchFamily="50" charset="-128"/>
              <a:ea typeface="ＭＳ Ｐゴシック" pitchFamily="50" charset="-128"/>
            </a:endParaRPr>
          </a:p>
          <a:p>
            <a:pPr marL="377825" indent="-377825" algn="just">
              <a:defRPr/>
            </a:pPr>
            <a:r>
              <a:rPr lang="ja-JP" altLang="en-US" sz="1800" dirty="0">
                <a:latin typeface="ＭＳ Ｐゴシック" pitchFamily="50" charset="-128"/>
                <a:ea typeface="ＭＳ Ｐゴシック" pitchFamily="50" charset="-128"/>
              </a:rPr>
              <a:t>　</a:t>
            </a:r>
            <a:endParaRPr lang="en-US" altLang="ja-JP" sz="1800" dirty="0">
              <a:latin typeface="ＭＳ Ｐゴシック" pitchFamily="50" charset="-128"/>
              <a:ea typeface="ＭＳ Ｐゴシック" pitchFamily="50" charset="-128"/>
            </a:endParaRPr>
          </a:p>
        </p:txBody>
      </p:sp>
      <p:pic>
        <p:nvPicPr>
          <p:cNvPr id="2054" name="Picture 7" descr="C:\Users\031665\Desktop\k2417056.jpg"/>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7267575" y="4117340"/>
            <a:ext cx="1497013" cy="1179513"/>
          </a:xfrm>
          <a:prstGeom prst="rect">
            <a:avLst/>
          </a:prstGeom>
          <a:noFill/>
          <a:ln w="9525">
            <a:noFill/>
            <a:miter lim="800000"/>
            <a:headEnd/>
            <a:tailEnd/>
          </a:ln>
        </p:spPr>
      </p:pic>
      <p:sp>
        <p:nvSpPr>
          <p:cNvPr id="7" name="タイトル 6"/>
          <p:cNvSpPr>
            <a:spLocks noGrp="1"/>
          </p:cNvSpPr>
          <p:nvPr>
            <p:ph type="title"/>
          </p:nvPr>
        </p:nvSpPr>
        <p:spPr/>
        <p:txBody>
          <a:bodyPr>
            <a:normAutofit fontScale="90000"/>
          </a:bodyPr>
          <a:lstStyle/>
          <a:p>
            <a:r>
              <a:rPr lang="ja-JP" altLang="en-US" sz="4000" dirty="0" smtClean="0">
                <a:latin typeface="ＭＳ Ｐゴシック" charset="-128"/>
              </a:rPr>
              <a:t>標準化の事例 （</a:t>
            </a:r>
            <a:r>
              <a:rPr lang="en-US" altLang="ja-JP" sz="4000" dirty="0" smtClean="0">
                <a:latin typeface="ＭＳ Ｐゴシック" charset="-128"/>
              </a:rPr>
              <a:t>1</a:t>
            </a:r>
            <a:r>
              <a:rPr lang="ja-JP" altLang="en-US" sz="4000" dirty="0" smtClean="0">
                <a:latin typeface="ＭＳ Ｐゴシック" charset="-128"/>
              </a:rPr>
              <a:t>）“</a:t>
            </a:r>
            <a:r>
              <a:rPr lang="en-US" altLang="ja-JP" sz="4000" dirty="0" smtClean="0">
                <a:latin typeface="ＭＳ Ｐゴシック" charset="-128"/>
              </a:rPr>
              <a:t>DCF</a:t>
            </a:r>
            <a:r>
              <a:rPr lang="ja-JP" altLang="en-US" sz="4000" dirty="0" smtClean="0">
                <a:latin typeface="ＭＳ Ｐゴシック" charset="-128"/>
              </a:rPr>
              <a:t>”</a:t>
            </a:r>
            <a:r>
              <a:rPr lang="ja-JP" altLang="en-US" sz="4000" dirty="0" smtClean="0"/>
              <a:t/>
            </a:r>
            <a:br>
              <a:rPr lang="ja-JP" altLang="en-US" sz="4000" dirty="0" smtClean="0"/>
            </a:br>
            <a:endParaRPr kumimoji="1" lang="ja-JP" altLang="en-US" dirty="0"/>
          </a:p>
        </p:txBody>
      </p:sp>
      <p:sp>
        <p:nvSpPr>
          <p:cNvPr id="8" name="日付プレースホルダ 7"/>
          <p:cNvSpPr>
            <a:spLocks noGrp="1"/>
          </p:cNvSpPr>
          <p:nvPr>
            <p:ph type="dt" sz="half" idx="10"/>
          </p:nvPr>
        </p:nvSpPr>
        <p:spPr/>
        <p:txBody>
          <a:bodyPr/>
          <a:lstStyle/>
          <a:p>
            <a:r>
              <a:rPr lang="en-US" altLang="ja-JP" smtClean="0"/>
              <a:t>2011/1/14</a:t>
            </a:r>
            <a:endParaRPr lang="en-US" dirty="0"/>
          </a:p>
        </p:txBody>
      </p:sp>
      <p:sp>
        <p:nvSpPr>
          <p:cNvPr id="9" name="フッター プレースホルダ 8"/>
          <p:cNvSpPr>
            <a:spLocks noGrp="1"/>
          </p:cNvSpPr>
          <p:nvPr>
            <p:ph type="ftr" sz="quarter" idx="11"/>
          </p:nvPr>
        </p:nvSpPr>
        <p:spPr/>
        <p:txBody>
          <a:bodyPr/>
          <a:lstStyle/>
          <a:p>
            <a:r>
              <a:rPr kumimoji="0" lang="zh-TW" altLang="en-US" smtClean="0"/>
              <a:t>第</a:t>
            </a:r>
            <a:r>
              <a:rPr kumimoji="0" lang="en-US" altLang="zh-TW" smtClean="0"/>
              <a:t>7</a:t>
            </a:r>
            <a:r>
              <a:rPr kumimoji="0" lang="zh-TW" altLang="en-US" smtClean="0"/>
              <a:t>回国際標準化教育研究会</a:t>
            </a:r>
            <a:endParaRPr kumimoji="0"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831851" y="3863658"/>
            <a:ext cx="6920229" cy="2252662"/>
          </a:xfrm>
          <a:prstGeom prst="rect">
            <a:avLst/>
          </a:prstGeom>
          <a:solidFill>
            <a:srgbClr val="FFFFCC"/>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031" name="Text Box 1028"/>
          <p:cNvSpPr txBox="1">
            <a:spLocks noChangeArrowheads="1"/>
          </p:cNvSpPr>
          <p:nvPr/>
        </p:nvSpPr>
        <p:spPr bwMode="auto">
          <a:xfrm>
            <a:off x="487363" y="995680"/>
            <a:ext cx="8421687" cy="4780389"/>
          </a:xfrm>
          <a:prstGeom prst="rect">
            <a:avLst/>
          </a:prstGeom>
          <a:noFill/>
          <a:ln w="12700">
            <a:noFill/>
            <a:miter lim="800000"/>
            <a:headEnd type="none" w="sm" len="sm"/>
            <a:tailEnd type="none" w="sm" len="sm"/>
          </a:ln>
        </p:spPr>
        <p:txBody>
          <a:bodyPr wrap="square">
            <a:spAutoFit/>
          </a:bodyPr>
          <a:lstStyle/>
          <a:p>
            <a:pPr marL="377825" indent="-377825" algn="just"/>
            <a:r>
              <a:rPr lang="en-US" altLang="ja-JP" dirty="0">
                <a:solidFill>
                  <a:schemeClr val="accent2"/>
                </a:solidFill>
                <a:latin typeface="ＭＳ Ｐゴシック" pitchFamily="50" charset="-128"/>
              </a:rPr>
              <a:t>■PictBridge</a:t>
            </a:r>
            <a:r>
              <a:rPr lang="ja-JP" altLang="en-US" dirty="0">
                <a:solidFill>
                  <a:schemeClr val="accent2"/>
                </a:solidFill>
                <a:latin typeface="ＭＳ Ｐゴシック" pitchFamily="50" charset="-128"/>
              </a:rPr>
              <a:t>で市場拡大</a:t>
            </a:r>
          </a:p>
          <a:p>
            <a:pPr marL="377825" indent="-377825" algn="just"/>
            <a:endParaRPr lang="ja-JP" altLang="en-US" sz="1200" dirty="0">
              <a:solidFill>
                <a:schemeClr val="accent2"/>
              </a:solidFill>
              <a:latin typeface="ＭＳ Ｐゴシック" pitchFamily="50" charset="-128"/>
            </a:endParaRPr>
          </a:p>
          <a:p>
            <a:pPr marL="377825" indent="-377825" algn="just"/>
            <a:r>
              <a:rPr lang="ja-JP" altLang="en-US" sz="2000" b="1" dirty="0">
                <a:solidFill>
                  <a:schemeClr val="accent2"/>
                </a:solidFill>
                <a:latin typeface="ＭＳ Ｐゴシック" pitchFamily="50" charset="-128"/>
              </a:rPr>
              <a:t>　</a:t>
            </a:r>
            <a:r>
              <a:rPr lang="ja-JP" altLang="en-US" sz="2000" dirty="0">
                <a:solidFill>
                  <a:schemeClr val="accent2"/>
                </a:solidFill>
                <a:latin typeface="ＭＳ Ｐゴシック" pitchFamily="50" charset="-128"/>
              </a:rPr>
              <a:t>＜複数のダイレクトプリント規格が存在＞</a:t>
            </a:r>
            <a:endParaRPr lang="ja-JP" altLang="en-US" sz="2000" u="sng" dirty="0">
              <a:solidFill>
                <a:schemeClr val="accent2"/>
              </a:solidFill>
              <a:latin typeface="ＭＳ Ｐゴシック" pitchFamily="50" charset="-128"/>
            </a:endParaRPr>
          </a:p>
          <a:p>
            <a:pPr marL="377825" indent="-377825" algn="just"/>
            <a:r>
              <a:rPr lang="ja-JP" altLang="en-US" sz="2000" dirty="0">
                <a:latin typeface="ＭＳ Ｐゴシック" pitchFamily="50" charset="-128"/>
              </a:rPr>
              <a:t>　　　　キヤノン　⇒　カメラダイレクト</a:t>
            </a:r>
          </a:p>
          <a:p>
            <a:pPr marL="377825" indent="-377825" algn="just"/>
            <a:r>
              <a:rPr lang="ja-JP" altLang="en-US" sz="2000" dirty="0">
                <a:latin typeface="ＭＳ Ｐゴシック" pitchFamily="50" charset="-128"/>
              </a:rPr>
              <a:t>　　　　エプソン　⇒　</a:t>
            </a:r>
            <a:r>
              <a:rPr lang="en-US" altLang="ja-JP" sz="2000" dirty="0">
                <a:latin typeface="ＭＳ Ｐゴシック" pitchFamily="50" charset="-128"/>
              </a:rPr>
              <a:t>USB Direct-Print</a:t>
            </a:r>
          </a:p>
          <a:p>
            <a:pPr marL="377825" indent="-377825" algn="just"/>
            <a:endParaRPr lang="en-US" altLang="ja-JP" sz="2000" dirty="0">
              <a:latin typeface="ＭＳ Ｐゴシック" pitchFamily="50" charset="-128"/>
            </a:endParaRPr>
          </a:p>
          <a:p>
            <a:pPr marL="377825" indent="-377825" algn="just"/>
            <a:endParaRPr lang="en-US" altLang="ja-JP" sz="2000" dirty="0">
              <a:latin typeface="ＭＳ Ｐゴシック" pitchFamily="50" charset="-128"/>
            </a:endParaRPr>
          </a:p>
          <a:p>
            <a:pPr marL="377825" indent="-377825" algn="just"/>
            <a:r>
              <a:rPr lang="en-US" altLang="ja-JP" sz="2000" dirty="0">
                <a:latin typeface="ＭＳ Ｐゴシック" pitchFamily="50" charset="-128"/>
              </a:rPr>
              <a:t>  </a:t>
            </a:r>
          </a:p>
          <a:p>
            <a:pPr marL="377825" indent="-377825" algn="just"/>
            <a:r>
              <a:rPr lang="ja-JP" altLang="en-US" sz="2000" dirty="0">
                <a:solidFill>
                  <a:schemeClr val="accent2"/>
                </a:solidFill>
                <a:latin typeface="ＭＳ Ｐゴシック" pitchFamily="50" charset="-128"/>
              </a:rPr>
              <a:t>　＜メーカーを超えて相互接続性を確保＞</a:t>
            </a:r>
          </a:p>
          <a:p>
            <a:pPr marL="377825" indent="-377825" algn="just"/>
            <a:endParaRPr lang="ja-JP" altLang="en-US" sz="1100" dirty="0">
              <a:solidFill>
                <a:schemeClr val="accent2"/>
              </a:solidFill>
              <a:latin typeface="ＭＳ Ｐゴシック" pitchFamily="50" charset="-128"/>
            </a:endParaRPr>
          </a:p>
          <a:p>
            <a:pPr marL="377825" indent="-377825" algn="just"/>
            <a:r>
              <a:rPr lang="ja-JP" altLang="en-US" sz="2000" dirty="0">
                <a:latin typeface="ＭＳ Ｐゴシック" pitchFamily="50" charset="-128"/>
              </a:rPr>
              <a:t>　　</a:t>
            </a:r>
            <a:r>
              <a:rPr lang="en-US" altLang="ja-JP" sz="2000" dirty="0">
                <a:latin typeface="ＭＳ Ｐゴシック" pitchFamily="50" charset="-128"/>
              </a:rPr>
              <a:t>2002</a:t>
            </a:r>
            <a:r>
              <a:rPr lang="ja-JP" altLang="en-US" sz="2000" dirty="0">
                <a:latin typeface="ＭＳ Ｐゴシック" pitchFamily="50" charset="-128"/>
              </a:rPr>
              <a:t>年　キヤノン、エプソン、</a:t>
            </a:r>
            <a:r>
              <a:rPr lang="en-US" altLang="ja-JP" sz="2000" dirty="0">
                <a:latin typeface="ＭＳ Ｐゴシック" pitchFamily="50" charset="-128"/>
              </a:rPr>
              <a:t>HP</a:t>
            </a:r>
            <a:r>
              <a:rPr lang="ja-JP" altLang="en-US" sz="2000" dirty="0" err="1">
                <a:latin typeface="ＭＳ Ｐゴシック" pitchFamily="50" charset="-128"/>
              </a:rPr>
              <a:t>、</a:t>
            </a:r>
            <a:r>
              <a:rPr lang="ja-JP" altLang="en-US" sz="2000" dirty="0">
                <a:latin typeface="ＭＳ Ｐゴシック" pitchFamily="50" charset="-128"/>
              </a:rPr>
              <a:t>ソニーで標準化の検討を</a:t>
            </a:r>
          </a:p>
          <a:p>
            <a:pPr marL="377825" indent="-377825" algn="just"/>
            <a:r>
              <a:rPr lang="ja-JP" altLang="en-US" sz="2000" dirty="0">
                <a:latin typeface="ＭＳ Ｐゴシック" pitchFamily="50" charset="-128"/>
              </a:rPr>
              <a:t>　　　　　　　　スタート。後に、富士フイルム、オリンパスが参加。</a:t>
            </a:r>
          </a:p>
          <a:p>
            <a:pPr marL="377825" indent="-377825" algn="just"/>
            <a:r>
              <a:rPr lang="ja-JP" altLang="en-US" sz="2000" dirty="0">
                <a:latin typeface="ＭＳ Ｐゴシック" pitchFamily="50" charset="-128"/>
              </a:rPr>
              <a:t>　　</a:t>
            </a:r>
            <a:r>
              <a:rPr lang="en-US" altLang="ja-JP" sz="2000" dirty="0">
                <a:latin typeface="ＭＳ Ｐゴシック" pitchFamily="50" charset="-128"/>
              </a:rPr>
              <a:t>2003</a:t>
            </a:r>
            <a:r>
              <a:rPr lang="ja-JP" altLang="en-US" sz="2000" dirty="0">
                <a:latin typeface="ＭＳ Ｐゴシック" pitchFamily="50" charset="-128"/>
              </a:rPr>
              <a:t>年</a:t>
            </a:r>
            <a:r>
              <a:rPr lang="en-US" altLang="ja-JP" sz="2000" dirty="0">
                <a:latin typeface="ＭＳ Ｐゴシック" pitchFamily="50" charset="-128"/>
              </a:rPr>
              <a:t>1</a:t>
            </a:r>
            <a:r>
              <a:rPr lang="ja-JP" altLang="en-US" sz="2000" dirty="0">
                <a:latin typeface="ＭＳ Ｐゴシック" pitchFamily="50" charset="-128"/>
              </a:rPr>
              <a:t>月</a:t>
            </a:r>
          </a:p>
          <a:p>
            <a:pPr marL="377825" indent="-377825" algn="just"/>
            <a:r>
              <a:rPr lang="ja-JP" altLang="en-US" sz="2000" dirty="0">
                <a:latin typeface="ＭＳ Ｐゴシック" pitchFamily="50" charset="-128"/>
              </a:rPr>
              <a:t>　　　　　　　</a:t>
            </a:r>
            <a:r>
              <a:rPr lang="en-US" altLang="ja-JP" sz="2000" dirty="0">
                <a:solidFill>
                  <a:schemeClr val="accent2"/>
                </a:solidFill>
                <a:latin typeface="ＭＳ Ｐゴシック" pitchFamily="50" charset="-128"/>
              </a:rPr>
              <a:t>CIPA</a:t>
            </a:r>
            <a:r>
              <a:rPr lang="ja-JP" altLang="en-US" sz="2000" dirty="0">
                <a:solidFill>
                  <a:schemeClr val="accent2"/>
                </a:solidFill>
                <a:latin typeface="ＭＳ Ｐゴシック" pitchFamily="50" charset="-128"/>
              </a:rPr>
              <a:t>（カメラ映像機器工業会）</a:t>
            </a:r>
            <a:r>
              <a:rPr lang="ja-JP" altLang="en-US" sz="2000" dirty="0">
                <a:latin typeface="ＭＳ Ｐゴシック" pitchFamily="50" charset="-128"/>
              </a:rPr>
              <a:t>から</a:t>
            </a:r>
            <a:r>
              <a:rPr lang="en-US" altLang="ja-JP" sz="2000" dirty="0">
                <a:latin typeface="ＭＳ Ｐゴシック" pitchFamily="50" charset="-128"/>
              </a:rPr>
              <a:t>PictBridge</a:t>
            </a:r>
            <a:r>
              <a:rPr lang="ja-JP" altLang="en-US" sz="2000" dirty="0">
                <a:latin typeface="ＭＳ Ｐゴシック" pitchFamily="50" charset="-128"/>
              </a:rPr>
              <a:t>を</a:t>
            </a:r>
          </a:p>
          <a:p>
            <a:pPr marL="377825" indent="-377825" algn="just"/>
            <a:r>
              <a:rPr lang="ja-JP" altLang="en-US" sz="2000" dirty="0">
                <a:latin typeface="ＭＳ Ｐゴシック" pitchFamily="50" charset="-128"/>
              </a:rPr>
              <a:t>　　　　　　　リリース。　　　　</a:t>
            </a:r>
          </a:p>
          <a:p>
            <a:pPr marL="377825" indent="-377825" algn="just"/>
            <a:r>
              <a:rPr lang="ja-JP" altLang="en-US" sz="2000" dirty="0">
                <a:latin typeface="ＭＳ Ｐゴシック" pitchFamily="50" charset="-128"/>
              </a:rPr>
              <a:t>　　</a:t>
            </a:r>
            <a:r>
              <a:rPr lang="en-US" altLang="ja-JP" sz="2000" dirty="0">
                <a:latin typeface="ＭＳ Ｐゴシック" pitchFamily="50" charset="-128"/>
              </a:rPr>
              <a:t>2003</a:t>
            </a:r>
            <a:r>
              <a:rPr lang="ja-JP" altLang="en-US" sz="2000" dirty="0">
                <a:latin typeface="ＭＳ Ｐゴシック" pitchFamily="50" charset="-128"/>
              </a:rPr>
              <a:t>年</a:t>
            </a:r>
            <a:r>
              <a:rPr lang="en-US" altLang="ja-JP" sz="2000" dirty="0">
                <a:latin typeface="ＭＳ Ｐゴシック" pitchFamily="50" charset="-128"/>
              </a:rPr>
              <a:t>5</a:t>
            </a:r>
            <a:r>
              <a:rPr lang="ja-JP" altLang="en-US" sz="2000" dirty="0">
                <a:latin typeface="ＭＳ Ｐゴシック" pitchFamily="50" charset="-128"/>
              </a:rPr>
              <a:t>月　</a:t>
            </a:r>
            <a:r>
              <a:rPr lang="en-US" altLang="ja-JP" sz="2000" dirty="0">
                <a:latin typeface="ＭＳ Ｐゴシック" pitchFamily="50" charset="-128"/>
              </a:rPr>
              <a:t>PictBridge</a:t>
            </a:r>
            <a:r>
              <a:rPr lang="ja-JP" altLang="en-US" sz="2000" dirty="0">
                <a:latin typeface="ＭＳ Ｐゴシック" pitchFamily="50" charset="-128"/>
              </a:rPr>
              <a:t>のロゴ認証開始</a:t>
            </a:r>
          </a:p>
        </p:txBody>
      </p:sp>
      <p:sp>
        <p:nvSpPr>
          <p:cNvPr id="1032" name="AutoShape 1029"/>
          <p:cNvSpPr>
            <a:spLocks noChangeArrowheads="1"/>
          </p:cNvSpPr>
          <p:nvPr/>
        </p:nvSpPr>
        <p:spPr bwMode="auto">
          <a:xfrm>
            <a:off x="2172970" y="2697798"/>
            <a:ext cx="573088" cy="628650"/>
          </a:xfrm>
          <a:prstGeom prst="downArrow">
            <a:avLst>
              <a:gd name="adj1" fmla="val 59556"/>
              <a:gd name="adj2" fmla="val 58448"/>
            </a:avLst>
          </a:prstGeom>
          <a:solidFill>
            <a:schemeClr val="accent1"/>
          </a:solidFill>
          <a:ln w="9525">
            <a:solidFill>
              <a:schemeClr val="tx1"/>
            </a:solidFill>
            <a:miter lim="800000"/>
            <a:headEnd/>
            <a:tailEnd/>
          </a:ln>
        </p:spPr>
        <p:txBody>
          <a:bodyPr vert="eaVert" wrap="none" anchor="ctr"/>
          <a:lstStyle/>
          <a:p>
            <a:endParaRPr lang="ja-JP" altLang="en-US"/>
          </a:p>
        </p:txBody>
      </p:sp>
      <p:sp>
        <p:nvSpPr>
          <p:cNvPr id="2" name="Text Box 1032"/>
          <p:cNvSpPr txBox="1">
            <a:spLocks noChangeArrowheads="1"/>
          </p:cNvSpPr>
          <p:nvPr/>
        </p:nvSpPr>
        <p:spPr bwMode="auto">
          <a:xfrm>
            <a:off x="3017520" y="2626995"/>
            <a:ext cx="4734560" cy="754053"/>
          </a:xfrm>
          <a:prstGeom prst="rect">
            <a:avLst/>
          </a:prstGeom>
          <a:solidFill>
            <a:schemeClr val="accent5">
              <a:lumMod val="40000"/>
              <a:lumOff val="60000"/>
            </a:schemeClr>
          </a:solidFill>
          <a:ln w="28575">
            <a:solidFill>
              <a:schemeClr val="accent1">
                <a:lumMod val="75000"/>
              </a:schemeClr>
            </a:solidFill>
            <a:miter lim="800000"/>
            <a:headEnd/>
            <a:tailEnd/>
          </a:ln>
        </p:spPr>
        <p:txBody>
          <a:bodyPr wrap="square">
            <a:spAutoFit/>
          </a:bodyPr>
          <a:lstStyle/>
          <a:p>
            <a:pPr>
              <a:defRPr/>
            </a:pPr>
            <a:r>
              <a:rPr lang="ja-JP" altLang="en-US" sz="2000" dirty="0">
                <a:solidFill>
                  <a:srgbClr val="FF0066"/>
                </a:solidFill>
              </a:rPr>
              <a:t>市場の拡大に向けて</a:t>
            </a:r>
          </a:p>
          <a:p>
            <a:pPr>
              <a:defRPr/>
            </a:pPr>
            <a:endParaRPr lang="ja-JP" altLang="en-US" sz="700" b="1" dirty="0">
              <a:solidFill>
                <a:schemeClr val="accent2"/>
              </a:solidFill>
            </a:endParaRPr>
          </a:p>
          <a:p>
            <a:pPr>
              <a:defRPr/>
            </a:pPr>
            <a:r>
              <a:rPr lang="ja-JP" altLang="en-US" sz="1400" b="1" dirty="0">
                <a:solidFill>
                  <a:srgbClr val="FF0066"/>
                </a:solidFill>
              </a:rPr>
              <a:t>　</a:t>
            </a:r>
            <a:r>
              <a:rPr lang="ja-JP" altLang="en-US" sz="1600" b="1" dirty="0">
                <a:solidFill>
                  <a:srgbClr val="FF0066"/>
                </a:solidFill>
              </a:rPr>
              <a:t>「どのメーカーのデジカメ、プリンタでもつながる」</a:t>
            </a:r>
          </a:p>
        </p:txBody>
      </p:sp>
      <p:graphicFrame>
        <p:nvGraphicFramePr>
          <p:cNvPr id="1026" name="Object 1024"/>
          <p:cNvGraphicFramePr>
            <a:graphicFrameLocks noChangeAspect="1"/>
          </p:cNvGraphicFramePr>
          <p:nvPr/>
        </p:nvGraphicFramePr>
        <p:xfrm>
          <a:off x="5588000" y="881698"/>
          <a:ext cx="2946400" cy="1389062"/>
        </p:xfrm>
        <a:graphic>
          <a:graphicData uri="http://schemas.openxmlformats.org/presentationml/2006/ole">
            <p:oleObj spid="_x0000_s1026" name="ビットマップ イメージ" r:id="rId3" imgW="3801006" imgH="1476190" progId="PBrush">
              <p:embed/>
            </p:oleObj>
          </a:graphicData>
        </a:graphic>
      </p:graphicFrame>
      <p:graphicFrame>
        <p:nvGraphicFramePr>
          <p:cNvPr id="1027" name="Object 1025"/>
          <p:cNvGraphicFramePr>
            <a:graphicFrameLocks noChangeAspect="1"/>
          </p:cNvGraphicFramePr>
          <p:nvPr/>
        </p:nvGraphicFramePr>
        <p:xfrm>
          <a:off x="6551613" y="5276215"/>
          <a:ext cx="612775" cy="655638"/>
        </p:xfrm>
        <a:graphic>
          <a:graphicData uri="http://schemas.openxmlformats.org/presentationml/2006/ole">
            <p:oleObj spid="_x0000_s1027" name="ビットマップ イメージ" r:id="rId4" imgW="942857" imgH="1009791" progId="PBrush">
              <p:embed/>
            </p:oleObj>
          </a:graphicData>
        </a:graphic>
      </p:graphicFrame>
      <p:sp>
        <p:nvSpPr>
          <p:cNvPr id="12" name="タイトル 11"/>
          <p:cNvSpPr>
            <a:spLocks noGrp="1"/>
          </p:cNvSpPr>
          <p:nvPr>
            <p:ph type="title"/>
          </p:nvPr>
        </p:nvSpPr>
        <p:spPr/>
        <p:txBody>
          <a:bodyPr>
            <a:normAutofit fontScale="90000"/>
          </a:bodyPr>
          <a:lstStyle/>
          <a:p>
            <a:r>
              <a:rPr lang="ja-JP" altLang="en-US" sz="4000" cap="none" dirty="0" smtClean="0">
                <a:latin typeface="ＭＳ Ｐゴシック" pitchFamily="50" charset="-128"/>
              </a:rPr>
              <a:t>標準化の事例 （</a:t>
            </a:r>
            <a:r>
              <a:rPr lang="en-US" altLang="ja-JP" sz="4000" cap="none" dirty="0" smtClean="0">
                <a:latin typeface="ＭＳ Ｐゴシック" pitchFamily="50" charset="-128"/>
              </a:rPr>
              <a:t>2</a:t>
            </a:r>
            <a:r>
              <a:rPr lang="ja-JP" altLang="en-US" sz="4000" cap="none" dirty="0" smtClean="0">
                <a:latin typeface="ＭＳ Ｐゴシック" pitchFamily="50" charset="-128"/>
              </a:rPr>
              <a:t>）“</a:t>
            </a:r>
            <a:r>
              <a:rPr lang="en-US" altLang="ja-JP" sz="4000" cap="none" dirty="0" smtClean="0">
                <a:latin typeface="ＭＳ Ｐゴシック" pitchFamily="50" charset="-128"/>
              </a:rPr>
              <a:t>PictBridge</a:t>
            </a:r>
            <a:r>
              <a:rPr lang="ja-JP" altLang="en-US" sz="4000" cap="none" dirty="0" smtClean="0">
                <a:latin typeface="ＭＳ Ｐゴシック" pitchFamily="50" charset="-128"/>
              </a:rPr>
              <a:t>”</a:t>
            </a:r>
            <a:r>
              <a:rPr lang="ja-JP" altLang="en-US" sz="4000" cap="none" dirty="0" smtClean="0"/>
              <a:t/>
            </a:r>
            <a:br>
              <a:rPr lang="ja-JP" altLang="en-US" sz="4000" cap="none" dirty="0" smtClean="0"/>
            </a:br>
            <a:endParaRPr kumimoji="1" lang="ja-JP" altLang="en-US" cap="none" dirty="0"/>
          </a:p>
        </p:txBody>
      </p:sp>
      <p:sp>
        <p:nvSpPr>
          <p:cNvPr id="9" name="日付プレースホルダ 8"/>
          <p:cNvSpPr>
            <a:spLocks noGrp="1"/>
          </p:cNvSpPr>
          <p:nvPr>
            <p:ph type="dt" sz="half" idx="10"/>
          </p:nvPr>
        </p:nvSpPr>
        <p:spPr/>
        <p:txBody>
          <a:bodyPr/>
          <a:lstStyle/>
          <a:p>
            <a:r>
              <a:rPr lang="en-US" altLang="ja-JP" smtClean="0"/>
              <a:t>2011/1/14</a:t>
            </a:r>
            <a:endParaRPr lang="en-US"/>
          </a:p>
        </p:txBody>
      </p:sp>
      <p:sp>
        <p:nvSpPr>
          <p:cNvPr id="11" name="フッター プレースホルダ 10"/>
          <p:cNvSpPr>
            <a:spLocks noGrp="1"/>
          </p:cNvSpPr>
          <p:nvPr>
            <p:ph type="ftr" sz="quarter" idx="11"/>
          </p:nvPr>
        </p:nvSpPr>
        <p:spPr/>
        <p:txBody>
          <a:bodyPr/>
          <a:lstStyle/>
          <a:p>
            <a:r>
              <a:rPr kumimoji="0" lang="zh-TW" altLang="en-US" smtClean="0"/>
              <a:t>第</a:t>
            </a:r>
            <a:r>
              <a:rPr kumimoji="0" lang="en-US" altLang="zh-TW" smtClean="0"/>
              <a:t>7</a:t>
            </a:r>
            <a:r>
              <a:rPr kumimoji="0" lang="zh-TW" altLang="en-US" smtClean="0"/>
              <a:t>回国際標準化教育研究会</a:t>
            </a:r>
            <a:endParaRPr kumimoji="0"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700088" y="2862263"/>
            <a:ext cx="7720012" cy="1614487"/>
          </a:xfrm>
          <a:prstGeom prst="rect">
            <a:avLst/>
          </a:prstGeom>
          <a:solidFill>
            <a:srgbClr val="FFFFCC"/>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2531" name="Text Box 3"/>
          <p:cNvSpPr txBox="1">
            <a:spLocks noChangeArrowheads="1"/>
          </p:cNvSpPr>
          <p:nvPr/>
        </p:nvSpPr>
        <p:spPr bwMode="auto">
          <a:xfrm>
            <a:off x="454025" y="894080"/>
            <a:ext cx="7531735" cy="5578634"/>
          </a:xfrm>
          <a:prstGeom prst="rect">
            <a:avLst/>
          </a:prstGeom>
          <a:noFill/>
          <a:ln w="12700">
            <a:noFill/>
            <a:miter lim="800000"/>
            <a:headEnd type="none" w="sm" len="sm"/>
            <a:tailEnd type="none" w="sm" len="sm"/>
          </a:ln>
        </p:spPr>
        <p:txBody>
          <a:bodyPr wrap="square">
            <a:spAutoFit/>
          </a:bodyPr>
          <a:lstStyle/>
          <a:p>
            <a:pPr algn="just"/>
            <a:r>
              <a:rPr lang="en-US" altLang="ja-JP" dirty="0">
                <a:solidFill>
                  <a:schemeClr val="accent2"/>
                </a:solidFill>
                <a:latin typeface="ＭＳ Ｐゴシック" pitchFamily="50" charset="-128"/>
              </a:rPr>
              <a:t>■</a:t>
            </a:r>
            <a:r>
              <a:rPr lang="en-US" altLang="ja-JP" dirty="0" err="1">
                <a:solidFill>
                  <a:schemeClr val="accent2"/>
                </a:solidFill>
                <a:latin typeface="ＭＳ Ｐゴシック" pitchFamily="50" charset="-128"/>
              </a:rPr>
              <a:t>BMLinkS</a:t>
            </a:r>
            <a:r>
              <a:rPr lang="ja-JP" altLang="en-US" dirty="0">
                <a:solidFill>
                  <a:schemeClr val="accent2"/>
                </a:solidFill>
                <a:latin typeface="ＭＳ Ｐゴシック" pitchFamily="50" charset="-128"/>
              </a:rPr>
              <a:t>でマルチベンダー環境へのニーズに対応</a:t>
            </a:r>
            <a:endParaRPr lang="en-US" altLang="ja-JP" dirty="0">
              <a:solidFill>
                <a:schemeClr val="accent2"/>
              </a:solidFill>
              <a:latin typeface="ＭＳ Ｐゴシック" pitchFamily="50" charset="-128"/>
            </a:endParaRPr>
          </a:p>
          <a:p>
            <a:pPr algn="just"/>
            <a:endParaRPr lang="en-US" altLang="ja-JP" sz="800" dirty="0">
              <a:solidFill>
                <a:schemeClr val="accent2"/>
              </a:solidFill>
              <a:latin typeface="ＭＳ Ｐゴシック" pitchFamily="50" charset="-128"/>
            </a:endParaRPr>
          </a:p>
          <a:p>
            <a:pPr algn="just"/>
            <a:r>
              <a:rPr lang="en-US" altLang="ja-JP" sz="2000" b="1" dirty="0">
                <a:solidFill>
                  <a:schemeClr val="accent2"/>
                </a:solidFill>
                <a:latin typeface="ＭＳ Ｐゴシック" pitchFamily="50" charset="-128"/>
              </a:rPr>
              <a:t>JBMIA</a:t>
            </a:r>
            <a:r>
              <a:rPr lang="ja-JP" altLang="en-US" sz="2000" b="1" dirty="0">
                <a:solidFill>
                  <a:schemeClr val="accent2"/>
                </a:solidFill>
                <a:latin typeface="ＭＳ Ｐゴシック" pitchFamily="50" charset="-128"/>
              </a:rPr>
              <a:t>（ﾋﾞｼﾞﾈｽ機械・情報ｼｽﾃﾑ産業協会）の</a:t>
            </a:r>
            <a:r>
              <a:rPr lang="en-US" altLang="ja-JP" sz="2000" b="1" dirty="0" err="1">
                <a:solidFill>
                  <a:schemeClr val="accent2"/>
                </a:solidFill>
                <a:latin typeface="ＭＳ Ｐゴシック" pitchFamily="50" charset="-128"/>
              </a:rPr>
              <a:t>BMLinkS</a:t>
            </a:r>
            <a:r>
              <a:rPr lang="ja-JP" altLang="en-US" sz="2000" b="1" dirty="0">
                <a:solidFill>
                  <a:schemeClr val="accent2"/>
                </a:solidFill>
                <a:latin typeface="ＭＳ Ｐゴシック" pitchFamily="50" charset="-128"/>
              </a:rPr>
              <a:t>ﾌﾟﾛｼﾞｪｸﾄ委員会</a:t>
            </a:r>
            <a:r>
              <a:rPr lang="ja-JP" altLang="en-US" sz="2000" dirty="0">
                <a:latin typeface="ＭＳ Ｐゴシック" pitchFamily="50" charset="-128"/>
              </a:rPr>
              <a:t>で</a:t>
            </a:r>
            <a:r>
              <a:rPr lang="en-US" altLang="ja-JP" sz="2000" dirty="0" err="1">
                <a:latin typeface="ＭＳ Ｐゴシック" pitchFamily="50" charset="-128"/>
              </a:rPr>
              <a:t>BMLinkS</a:t>
            </a:r>
            <a:r>
              <a:rPr lang="ja-JP" altLang="en-US" sz="2000" dirty="0">
                <a:latin typeface="ＭＳ Ｐゴシック" pitchFamily="50" charset="-128"/>
              </a:rPr>
              <a:t>仕様を策定。事務機器業界の主要企業が</a:t>
            </a:r>
            <a:r>
              <a:rPr lang="ja-JP" altLang="en-US" sz="2000" b="1" dirty="0">
                <a:solidFill>
                  <a:srgbClr val="FF0066"/>
                </a:solidFill>
                <a:latin typeface="ＭＳ Ｐゴシック" pitchFamily="50" charset="-128"/>
              </a:rPr>
              <a:t>ユーザーのマルチベンダー環境へのニーズ</a:t>
            </a:r>
            <a:r>
              <a:rPr lang="ja-JP" altLang="en-US" sz="2000" dirty="0">
                <a:latin typeface="ＭＳ Ｐゴシック" pitchFamily="50" charset="-128"/>
              </a:rPr>
              <a:t>に対応。</a:t>
            </a:r>
          </a:p>
          <a:p>
            <a:pPr algn="just"/>
            <a:endParaRPr lang="ja-JP" altLang="en-US" sz="800" dirty="0">
              <a:solidFill>
                <a:schemeClr val="accent2"/>
              </a:solidFill>
              <a:latin typeface="ＭＳ Ｐゴシック" pitchFamily="50" charset="-128"/>
            </a:endParaRPr>
          </a:p>
          <a:p>
            <a:pPr algn="just"/>
            <a:r>
              <a:rPr lang="ja-JP" altLang="en-US" dirty="0">
                <a:solidFill>
                  <a:schemeClr val="accent2"/>
                </a:solidFill>
                <a:latin typeface="ＭＳ Ｐゴシック" pitchFamily="50" charset="-128"/>
              </a:rPr>
              <a:t> ＜</a:t>
            </a:r>
            <a:r>
              <a:rPr lang="en-US" altLang="ja-JP" dirty="0" err="1">
                <a:solidFill>
                  <a:schemeClr val="accent2"/>
                </a:solidFill>
                <a:latin typeface="ＭＳ Ｐゴシック" pitchFamily="50" charset="-128"/>
              </a:rPr>
              <a:t>BMLinkS</a:t>
            </a:r>
            <a:r>
              <a:rPr lang="ja-JP" altLang="en-US" dirty="0">
                <a:solidFill>
                  <a:schemeClr val="accent2"/>
                </a:solidFill>
                <a:latin typeface="ＭＳ Ｐゴシック" pitchFamily="50" charset="-128"/>
              </a:rPr>
              <a:t>のコンセプト＞</a:t>
            </a:r>
            <a:endParaRPr lang="en-US" altLang="ja-JP" dirty="0">
              <a:solidFill>
                <a:schemeClr val="accent2"/>
              </a:solidFill>
              <a:latin typeface="ＭＳ Ｐゴシック" pitchFamily="50" charset="-128"/>
            </a:endParaRPr>
          </a:p>
          <a:p>
            <a:pPr algn="just"/>
            <a:endParaRPr lang="en-US" altLang="ja-JP" sz="800" dirty="0">
              <a:solidFill>
                <a:schemeClr val="accent2"/>
              </a:solidFill>
              <a:latin typeface="ＭＳ Ｐゴシック" pitchFamily="50" charset="-128"/>
            </a:endParaRPr>
          </a:p>
          <a:p>
            <a:pPr algn="just"/>
            <a:r>
              <a:rPr lang="ja-JP" altLang="en-US" dirty="0">
                <a:solidFill>
                  <a:schemeClr val="accent2"/>
                </a:solidFill>
                <a:latin typeface="ＭＳ Ｐゴシック" pitchFamily="50" charset="-128"/>
              </a:rPr>
              <a:t>　　　　　　　　　</a:t>
            </a:r>
            <a:r>
              <a:rPr lang="ja-JP" altLang="en-US" dirty="0">
                <a:solidFill>
                  <a:srgbClr val="FF0066"/>
                </a:solidFill>
                <a:latin typeface="ＭＳ Ｐゴシック" pitchFamily="50" charset="-128"/>
              </a:rPr>
              <a:t>「つながる、見つかる、手に入る」</a:t>
            </a:r>
            <a:endParaRPr lang="en-US" altLang="ja-JP" dirty="0">
              <a:solidFill>
                <a:srgbClr val="FF0066"/>
              </a:solidFill>
              <a:latin typeface="ＭＳ Ｐゴシック" pitchFamily="50" charset="-128"/>
            </a:endParaRPr>
          </a:p>
          <a:p>
            <a:pPr algn="just"/>
            <a:endParaRPr lang="ja-JP" altLang="en-US" sz="800" dirty="0">
              <a:solidFill>
                <a:schemeClr val="accent2"/>
              </a:solidFill>
              <a:latin typeface="ＭＳ Ｐゴシック" pitchFamily="50" charset="-128"/>
            </a:endParaRPr>
          </a:p>
          <a:p>
            <a:pPr algn="just"/>
            <a:r>
              <a:rPr lang="ja-JP" altLang="en-US" sz="2000" dirty="0">
                <a:latin typeface="ＭＳ Ｐゴシック" pitchFamily="50" charset="-128"/>
              </a:rPr>
              <a:t>　　・</a:t>
            </a:r>
            <a:r>
              <a:rPr lang="ja-JP" altLang="en-US" sz="1800" dirty="0">
                <a:latin typeface="ＭＳ Ｐゴシック" pitchFamily="50" charset="-128"/>
              </a:rPr>
              <a:t>どんなメーカーの複合機・プリンタともつながる</a:t>
            </a:r>
          </a:p>
          <a:p>
            <a:pPr algn="just"/>
            <a:r>
              <a:rPr lang="ja-JP" altLang="en-US" sz="1800" dirty="0">
                <a:latin typeface="ＭＳ Ｐゴシック" pitchFamily="50" charset="-128"/>
              </a:rPr>
              <a:t>　　・ネットワーク上の複合機・プリンタをサービスごとに簡単に検索できる</a:t>
            </a:r>
            <a:endParaRPr lang="en-US" altLang="ja-JP" sz="1800" dirty="0">
              <a:latin typeface="ＭＳ Ｐゴシック" pitchFamily="50" charset="-128"/>
            </a:endParaRPr>
          </a:p>
          <a:p>
            <a:pPr algn="just"/>
            <a:r>
              <a:rPr lang="ja-JP" altLang="en-US" sz="1800" dirty="0">
                <a:latin typeface="ＭＳ Ｐゴシック" pitchFamily="50" charset="-128"/>
              </a:rPr>
              <a:t>　　・共通したサービス（プリントサービス、スキャンサービス等）を提供する</a:t>
            </a:r>
          </a:p>
          <a:p>
            <a:pPr algn="just"/>
            <a:endParaRPr lang="en-US" altLang="ja-JP" dirty="0">
              <a:solidFill>
                <a:schemeClr val="accent2"/>
              </a:solidFill>
              <a:latin typeface="ＭＳ Ｐゴシック" pitchFamily="50" charset="-128"/>
            </a:endParaRPr>
          </a:p>
          <a:p>
            <a:pPr algn="just"/>
            <a:r>
              <a:rPr lang="ja-JP" altLang="en-US" dirty="0">
                <a:solidFill>
                  <a:schemeClr val="accent2"/>
                </a:solidFill>
                <a:latin typeface="ＭＳ Ｐゴシック" pitchFamily="50" charset="-128"/>
              </a:rPr>
              <a:t>  ＜参加企業＞</a:t>
            </a:r>
          </a:p>
          <a:p>
            <a:pPr algn="just"/>
            <a:r>
              <a:rPr lang="ja-JP" altLang="en-US" sz="2000" dirty="0">
                <a:solidFill>
                  <a:schemeClr val="accent2"/>
                </a:solidFill>
                <a:latin typeface="ＭＳ Ｐゴシック" pitchFamily="50" charset="-128"/>
              </a:rPr>
              <a:t>　</a:t>
            </a:r>
            <a:r>
              <a:rPr lang="ja-JP" altLang="en-US" sz="2000" dirty="0">
                <a:latin typeface="ＭＳ Ｐゴシック" pitchFamily="50" charset="-128"/>
              </a:rPr>
              <a:t>　</a:t>
            </a:r>
            <a:r>
              <a:rPr lang="ja-JP" altLang="en-US" sz="1800" dirty="0">
                <a:latin typeface="ＭＳ Ｐゴシック" pitchFamily="50" charset="-128"/>
              </a:rPr>
              <a:t>キヤノン、コニカミノルタビジネステクノロジーズ、シャープ、東芝テック、 </a:t>
            </a:r>
          </a:p>
          <a:p>
            <a:pPr algn="just"/>
            <a:r>
              <a:rPr lang="ja-JP" altLang="en-US" sz="1800" dirty="0">
                <a:latin typeface="ＭＳ Ｐゴシック" pitchFamily="50" charset="-128"/>
              </a:rPr>
              <a:t>　　富士ゼロックス、リコー、理想科学工業等</a:t>
            </a:r>
            <a:endParaRPr lang="en-US" altLang="ja-JP" sz="1800" dirty="0">
              <a:latin typeface="ＭＳ Ｐゴシック" pitchFamily="50" charset="-128"/>
            </a:endParaRPr>
          </a:p>
          <a:p>
            <a:pPr algn="just"/>
            <a:endParaRPr lang="en-US" altLang="ja-JP" sz="1400" dirty="0">
              <a:solidFill>
                <a:schemeClr val="accent2"/>
              </a:solidFill>
              <a:latin typeface="ＭＳ Ｐゴシック" pitchFamily="50" charset="-128"/>
            </a:endParaRPr>
          </a:p>
          <a:p>
            <a:pPr algn="just"/>
            <a:r>
              <a:rPr lang="ja-JP" altLang="en-US" sz="1800" b="1" dirty="0">
                <a:latin typeface="ＭＳ Ｐゴシック" pitchFamily="50" charset="-128"/>
              </a:rPr>
              <a:t>　＊参考</a:t>
            </a:r>
            <a:endParaRPr lang="en-US" altLang="ja-JP" sz="1800" b="1" dirty="0">
              <a:latin typeface="ＭＳ Ｐゴシック" pitchFamily="50" charset="-128"/>
            </a:endParaRPr>
          </a:p>
          <a:p>
            <a:pPr algn="just"/>
            <a:r>
              <a:rPr lang="ja-JP" altLang="en-US" sz="1800" dirty="0">
                <a:latin typeface="ＭＳ Ｐゴシック" pitchFamily="50" charset="-128"/>
              </a:rPr>
              <a:t>　　　</a:t>
            </a:r>
            <a:r>
              <a:rPr lang="en-US" altLang="ja-JP" sz="1800" dirty="0" err="1">
                <a:latin typeface="ＭＳ Ｐゴシック" pitchFamily="50" charset="-128"/>
              </a:rPr>
              <a:t>BMLinkS</a:t>
            </a:r>
            <a:r>
              <a:rPr lang="ja-JP" altLang="en-US" sz="1800" dirty="0">
                <a:latin typeface="ＭＳ Ｐゴシック" pitchFamily="50" charset="-128"/>
              </a:rPr>
              <a:t>認証機器　⇒　</a:t>
            </a:r>
            <a:r>
              <a:rPr lang="en-US" altLang="ja-JP" sz="1800" dirty="0">
                <a:latin typeface="ＭＳ Ｐゴシック" pitchFamily="50" charset="-128"/>
              </a:rPr>
              <a:t>439</a:t>
            </a:r>
            <a:r>
              <a:rPr lang="ja-JP" altLang="en-US" sz="1800" dirty="0">
                <a:latin typeface="ＭＳ Ｐゴシック" pitchFamily="50" charset="-128"/>
              </a:rPr>
              <a:t>機種　（</a:t>
            </a:r>
            <a:r>
              <a:rPr lang="en-US" altLang="ja-JP" sz="1800" dirty="0">
                <a:latin typeface="ＭＳ Ｐゴシック" pitchFamily="50" charset="-128"/>
              </a:rPr>
              <a:t>2010</a:t>
            </a:r>
            <a:r>
              <a:rPr lang="ja-JP" altLang="en-US" sz="1800" dirty="0">
                <a:latin typeface="ＭＳ Ｐゴシック" pitchFamily="50" charset="-128"/>
              </a:rPr>
              <a:t>年</a:t>
            </a:r>
            <a:r>
              <a:rPr lang="en-US" altLang="ja-JP" sz="1800" dirty="0">
                <a:latin typeface="ＭＳ Ｐゴシック" pitchFamily="50" charset="-128"/>
              </a:rPr>
              <a:t>4</a:t>
            </a:r>
            <a:r>
              <a:rPr lang="ja-JP" altLang="en-US" sz="1800" dirty="0">
                <a:latin typeface="ＭＳ Ｐゴシック" pitchFamily="50" charset="-128"/>
              </a:rPr>
              <a:t>月現在）</a:t>
            </a:r>
            <a:endParaRPr lang="en-US" altLang="ja-JP" sz="1400" dirty="0">
              <a:solidFill>
                <a:schemeClr val="accent2"/>
              </a:solidFill>
              <a:latin typeface="ＭＳ Ｐゴシック" pitchFamily="50" charset="-128"/>
            </a:endParaRPr>
          </a:p>
        </p:txBody>
      </p:sp>
      <p:pic>
        <p:nvPicPr>
          <p:cNvPr id="22533" name="Picture 16"/>
          <p:cNvPicPr>
            <a:picLocks noChangeArrowheads="1"/>
          </p:cNvPicPr>
          <p:nvPr/>
        </p:nvPicPr>
        <p:blipFill>
          <a:blip r:embed="rId2" cstate="print"/>
          <a:srcRect/>
          <a:stretch>
            <a:fillRect/>
          </a:stretch>
        </p:blipFill>
        <p:spPr bwMode="auto">
          <a:xfrm>
            <a:off x="6427153" y="5481003"/>
            <a:ext cx="1435100" cy="633412"/>
          </a:xfrm>
          <a:prstGeom prst="rect">
            <a:avLst/>
          </a:prstGeom>
          <a:noFill/>
          <a:ln w="9525">
            <a:noFill/>
            <a:miter lim="800000"/>
            <a:headEnd/>
            <a:tailEnd/>
          </a:ln>
        </p:spPr>
      </p:pic>
      <p:pic>
        <p:nvPicPr>
          <p:cNvPr id="22534" name="Picture 2" descr="C:\Users\031665\Desktop\copy1.wmf"/>
          <p:cNvPicPr>
            <a:picLocks noChangeAspect="1" noChangeArrowheads="1"/>
          </p:cNvPicPr>
          <p:nvPr/>
        </p:nvPicPr>
        <p:blipFill>
          <a:blip r:embed="rId3" cstate="print"/>
          <a:srcRect/>
          <a:stretch>
            <a:fillRect/>
          </a:stretch>
        </p:blipFill>
        <p:spPr bwMode="auto">
          <a:xfrm>
            <a:off x="7342188" y="2200275"/>
            <a:ext cx="1474787" cy="1355725"/>
          </a:xfrm>
          <a:prstGeom prst="rect">
            <a:avLst/>
          </a:prstGeom>
          <a:noFill/>
          <a:ln w="9525">
            <a:noFill/>
            <a:miter lim="800000"/>
            <a:headEnd/>
            <a:tailEnd/>
          </a:ln>
        </p:spPr>
      </p:pic>
      <p:sp>
        <p:nvSpPr>
          <p:cNvPr id="10" name="タイトル 9"/>
          <p:cNvSpPr>
            <a:spLocks noGrp="1"/>
          </p:cNvSpPr>
          <p:nvPr>
            <p:ph type="title"/>
          </p:nvPr>
        </p:nvSpPr>
        <p:spPr/>
        <p:txBody>
          <a:bodyPr>
            <a:normAutofit fontScale="90000"/>
          </a:bodyPr>
          <a:lstStyle/>
          <a:p>
            <a:r>
              <a:rPr lang="ja-JP" altLang="en-US" sz="4000" dirty="0" smtClean="0">
                <a:latin typeface="ＭＳ Ｐゴシック" pitchFamily="50" charset="-128"/>
              </a:rPr>
              <a:t>標準化の事例 （</a:t>
            </a:r>
            <a:r>
              <a:rPr lang="en-US" altLang="ja-JP" sz="4000" dirty="0" smtClean="0">
                <a:latin typeface="ＭＳ Ｐゴシック" pitchFamily="50" charset="-128"/>
              </a:rPr>
              <a:t>3</a:t>
            </a:r>
            <a:r>
              <a:rPr lang="ja-JP" altLang="en-US" sz="4000" dirty="0" smtClean="0">
                <a:latin typeface="ＭＳ Ｐゴシック" pitchFamily="50" charset="-128"/>
              </a:rPr>
              <a:t>）“</a:t>
            </a:r>
            <a:r>
              <a:rPr lang="en-US" altLang="ja-JP" sz="4000" cap="none" dirty="0" err="1" smtClean="0">
                <a:latin typeface="ＭＳ Ｐゴシック" pitchFamily="50" charset="-128"/>
              </a:rPr>
              <a:t>BMLinkS</a:t>
            </a:r>
            <a:r>
              <a:rPr lang="ja-JP" altLang="en-US" sz="4000" cap="none" dirty="0" smtClean="0">
                <a:latin typeface="ＭＳ Ｐゴシック" pitchFamily="50" charset="-128"/>
              </a:rPr>
              <a:t>” </a:t>
            </a:r>
            <a:r>
              <a:rPr lang="ja-JP" altLang="en-US" sz="4000" dirty="0" smtClean="0"/>
              <a:t/>
            </a:r>
            <a:br>
              <a:rPr lang="ja-JP" altLang="en-US" sz="4000" dirty="0" smtClean="0"/>
            </a:br>
            <a:endParaRPr kumimoji="1" lang="ja-JP" altLang="en-US" dirty="0"/>
          </a:p>
        </p:txBody>
      </p:sp>
      <p:sp>
        <p:nvSpPr>
          <p:cNvPr id="8" name="日付プレースホルダ 7"/>
          <p:cNvSpPr>
            <a:spLocks noGrp="1"/>
          </p:cNvSpPr>
          <p:nvPr>
            <p:ph type="dt" sz="half" idx="10"/>
          </p:nvPr>
        </p:nvSpPr>
        <p:spPr/>
        <p:txBody>
          <a:bodyPr/>
          <a:lstStyle/>
          <a:p>
            <a:r>
              <a:rPr lang="en-US" altLang="ja-JP" smtClean="0"/>
              <a:t>2011/1/14</a:t>
            </a:r>
            <a:endParaRPr lang="en-US"/>
          </a:p>
        </p:txBody>
      </p:sp>
      <p:sp>
        <p:nvSpPr>
          <p:cNvPr id="9" name="フッター プレースホルダ 8"/>
          <p:cNvSpPr>
            <a:spLocks noGrp="1"/>
          </p:cNvSpPr>
          <p:nvPr>
            <p:ph type="ftr" sz="quarter" idx="11"/>
          </p:nvPr>
        </p:nvSpPr>
        <p:spPr/>
        <p:txBody>
          <a:bodyPr/>
          <a:lstStyle/>
          <a:p>
            <a:r>
              <a:rPr kumimoji="0" lang="zh-TW" altLang="en-US" smtClean="0"/>
              <a:t>第</a:t>
            </a:r>
            <a:r>
              <a:rPr kumimoji="0" lang="en-US" altLang="zh-TW" smtClean="0"/>
              <a:t>7</a:t>
            </a:r>
            <a:r>
              <a:rPr kumimoji="0" lang="zh-TW" altLang="en-US" smtClean="0"/>
              <a:t>回国際標準化教育研究会</a:t>
            </a:r>
            <a:endParaRPr kumimoji="0"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1" descr="C:\Users\031665\Desktop\081105_infra.jpg"/>
          <p:cNvPicPr>
            <a:picLocks noChangeAspect="1" noChangeArrowheads="1"/>
          </p:cNvPicPr>
          <p:nvPr/>
        </p:nvPicPr>
        <p:blipFill>
          <a:blip r:embed="rId2" cstate="print"/>
          <a:srcRect/>
          <a:stretch>
            <a:fillRect/>
          </a:stretch>
        </p:blipFill>
        <p:spPr bwMode="auto">
          <a:xfrm>
            <a:off x="934720" y="520700"/>
            <a:ext cx="6591300" cy="5745163"/>
          </a:xfrm>
          <a:prstGeom prst="rect">
            <a:avLst/>
          </a:prstGeom>
          <a:noFill/>
          <a:ln w="9525">
            <a:noFill/>
            <a:miter lim="800000"/>
            <a:headEnd/>
            <a:tailEnd/>
          </a:ln>
        </p:spPr>
      </p:pic>
      <p:sp>
        <p:nvSpPr>
          <p:cNvPr id="23555" name="テキスト ボックス 2"/>
          <p:cNvSpPr txBox="1">
            <a:spLocks noChangeArrowheads="1"/>
          </p:cNvSpPr>
          <p:nvPr/>
        </p:nvSpPr>
        <p:spPr bwMode="auto">
          <a:xfrm>
            <a:off x="4218940" y="6280785"/>
            <a:ext cx="4017963" cy="307975"/>
          </a:xfrm>
          <a:prstGeom prst="rect">
            <a:avLst/>
          </a:prstGeom>
          <a:noFill/>
          <a:ln w="9525">
            <a:noFill/>
            <a:miter lim="800000"/>
            <a:headEnd/>
            <a:tailEnd/>
          </a:ln>
        </p:spPr>
        <p:txBody>
          <a:bodyPr wrap="none">
            <a:spAutoFit/>
          </a:bodyPr>
          <a:lstStyle/>
          <a:p>
            <a:r>
              <a:rPr lang="ja-JP" altLang="en-US" sz="1400" dirty="0"/>
              <a:t>出典：</a:t>
            </a:r>
            <a:r>
              <a:rPr lang="en-US" altLang="ja-JP" sz="1400" dirty="0"/>
              <a:t>JBMIA</a:t>
            </a:r>
            <a:r>
              <a:rPr lang="ja-JP" altLang="en-US" sz="1400" dirty="0"/>
              <a:t>　</a:t>
            </a:r>
            <a:r>
              <a:rPr lang="en-US" altLang="ja-JP" sz="1400" dirty="0" err="1"/>
              <a:t>BMLinkS</a:t>
            </a:r>
            <a:r>
              <a:rPr lang="ja-JP" altLang="en-US" sz="1400" dirty="0"/>
              <a:t>ﾌﾟﾛｼﾞｪｸﾄ委員会 ﾎｰﾑﾍﾟｰｼﾞ</a:t>
            </a:r>
          </a:p>
        </p:txBody>
      </p:sp>
      <p:sp>
        <p:nvSpPr>
          <p:cNvPr id="4" name="日付プレースホルダ 3"/>
          <p:cNvSpPr>
            <a:spLocks noGrp="1"/>
          </p:cNvSpPr>
          <p:nvPr>
            <p:ph type="dt" sz="half" idx="10"/>
          </p:nvPr>
        </p:nvSpPr>
        <p:spPr/>
        <p:txBody>
          <a:bodyPr/>
          <a:lstStyle/>
          <a:p>
            <a:r>
              <a:rPr lang="en-US" altLang="ja-JP" smtClean="0"/>
              <a:t>2011/1/14</a:t>
            </a:r>
            <a:endParaRPr lang="en-US"/>
          </a:p>
        </p:txBody>
      </p:sp>
      <p:sp>
        <p:nvSpPr>
          <p:cNvPr id="5" name="フッター プレースホルダ 4"/>
          <p:cNvSpPr>
            <a:spLocks noGrp="1"/>
          </p:cNvSpPr>
          <p:nvPr>
            <p:ph type="ftr" sz="quarter" idx="11"/>
          </p:nvPr>
        </p:nvSpPr>
        <p:spPr/>
        <p:txBody>
          <a:bodyPr/>
          <a:lstStyle/>
          <a:p>
            <a:r>
              <a:rPr kumimoji="0" lang="zh-TW" altLang="en-US" smtClean="0"/>
              <a:t>第</a:t>
            </a:r>
            <a:r>
              <a:rPr kumimoji="0" lang="en-US" altLang="zh-TW" smtClean="0"/>
              <a:t>7</a:t>
            </a:r>
            <a:r>
              <a:rPr kumimoji="0" lang="zh-TW" altLang="en-US" smtClean="0"/>
              <a:t>回国際標準化教育研究会</a:t>
            </a:r>
            <a:endParaRPr kumimoji="0"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t>キヤノングループの概要</a:t>
            </a:r>
            <a:r>
              <a:rPr lang="en-US" altLang="ja-JP" dirty="0" smtClean="0"/>
              <a:t/>
            </a:r>
            <a:br>
              <a:rPr lang="en-US" altLang="ja-JP" dirty="0" smtClean="0"/>
            </a:br>
            <a:endParaRPr kumimoji="1" lang="ja-JP" altLang="en-US" dirty="0"/>
          </a:p>
        </p:txBody>
      </p:sp>
      <p:sp>
        <p:nvSpPr>
          <p:cNvPr id="3" name="コンテンツ プレースホルダ 2"/>
          <p:cNvSpPr>
            <a:spLocks noGrp="1"/>
          </p:cNvSpPr>
          <p:nvPr>
            <p:ph idx="1"/>
          </p:nvPr>
        </p:nvSpPr>
        <p:spPr/>
        <p:txBody>
          <a:bodyPr>
            <a:normAutofit/>
          </a:bodyPr>
          <a:lstStyle/>
          <a:p>
            <a:endParaRPr lang="en-US" altLang="ja-JP" dirty="0" smtClean="0"/>
          </a:p>
          <a:p>
            <a:endParaRPr lang="en-US" altLang="ja-JP" dirty="0" smtClean="0"/>
          </a:p>
          <a:p>
            <a:endParaRPr lang="en-US" altLang="ja-JP" dirty="0" smtClean="0"/>
          </a:p>
          <a:p>
            <a:r>
              <a:rPr lang="ja-JP" altLang="en-US" dirty="0" smtClean="0"/>
              <a:t>創業</a:t>
            </a:r>
            <a:r>
              <a:rPr lang="en-US" altLang="ja-JP" dirty="0" smtClean="0"/>
              <a:t>		</a:t>
            </a:r>
            <a:r>
              <a:rPr lang="en-US" altLang="ja-JP" dirty="0" smtClean="0">
                <a:latin typeface="ＭＳ Ｐゴシック" pitchFamily="50" charset="-128"/>
              </a:rPr>
              <a:t>1937</a:t>
            </a:r>
            <a:r>
              <a:rPr lang="ja-JP" altLang="en-US" dirty="0" smtClean="0">
                <a:latin typeface="ＭＳ Ｐゴシック" pitchFamily="50" charset="-128"/>
              </a:rPr>
              <a:t>年</a:t>
            </a:r>
          </a:p>
          <a:p>
            <a:r>
              <a:rPr lang="ja-JP" altLang="en-US" dirty="0" smtClean="0"/>
              <a:t>売上高</a:t>
            </a:r>
            <a:r>
              <a:rPr lang="en-US" altLang="ja-JP" dirty="0" smtClean="0"/>
              <a:t>		</a:t>
            </a:r>
            <a:r>
              <a:rPr lang="en-US" altLang="ja-JP" dirty="0" smtClean="0">
                <a:latin typeface="ＭＳ Ｐゴシック" pitchFamily="50" charset="-128"/>
              </a:rPr>
              <a:t>3</a:t>
            </a:r>
            <a:r>
              <a:rPr lang="ja-JP" altLang="en-US" sz="2400" dirty="0" smtClean="0">
                <a:latin typeface="ＭＳ Ｐゴシック" pitchFamily="50" charset="-128"/>
              </a:rPr>
              <a:t>兆</a:t>
            </a:r>
            <a:r>
              <a:rPr lang="en-US" altLang="ja-JP" dirty="0" smtClean="0">
                <a:latin typeface="ＭＳ Ｐゴシック" pitchFamily="50" charset="-128"/>
              </a:rPr>
              <a:t>2092</a:t>
            </a:r>
            <a:r>
              <a:rPr lang="ja-JP" altLang="en-US" sz="2400" dirty="0" smtClean="0">
                <a:latin typeface="ＭＳ Ｐゴシック" pitchFamily="50" charset="-128"/>
              </a:rPr>
              <a:t>億円</a:t>
            </a:r>
          </a:p>
          <a:p>
            <a:r>
              <a:rPr lang="ja-JP" altLang="en-US" dirty="0" smtClean="0"/>
              <a:t>純利益</a:t>
            </a:r>
            <a:r>
              <a:rPr lang="en-US" altLang="ja-JP" dirty="0" smtClean="0"/>
              <a:t>		</a:t>
            </a:r>
            <a:r>
              <a:rPr lang="en-US" altLang="ja-JP" dirty="0" smtClean="0">
                <a:latin typeface="ＭＳ Ｐゴシック" pitchFamily="50" charset="-128"/>
              </a:rPr>
              <a:t>1,316</a:t>
            </a:r>
            <a:r>
              <a:rPr lang="ja-JP" altLang="en-US" sz="2400" dirty="0" smtClean="0">
                <a:latin typeface="ＭＳ Ｐゴシック" pitchFamily="50" charset="-128"/>
              </a:rPr>
              <a:t>億円</a:t>
            </a:r>
          </a:p>
          <a:p>
            <a:r>
              <a:rPr lang="ja-JP" altLang="en-US" dirty="0" smtClean="0"/>
              <a:t>従業員数</a:t>
            </a:r>
            <a:r>
              <a:rPr lang="en-US" altLang="ja-JP" dirty="0" smtClean="0"/>
              <a:t>		</a:t>
            </a:r>
            <a:r>
              <a:rPr lang="en-US" altLang="ja-JP" dirty="0" smtClean="0">
                <a:latin typeface="ＭＳ Ｐゴシック" pitchFamily="50" charset="-128"/>
              </a:rPr>
              <a:t>168,879</a:t>
            </a:r>
            <a:r>
              <a:rPr lang="ja-JP" altLang="en-US" sz="2400" dirty="0" smtClean="0">
                <a:latin typeface="ＭＳ Ｐゴシック" pitchFamily="50" charset="-128"/>
              </a:rPr>
              <a:t>人</a:t>
            </a:r>
          </a:p>
          <a:p>
            <a:r>
              <a:rPr lang="ja-JP" altLang="en-US" dirty="0" smtClean="0"/>
              <a:t>本社所在地</a:t>
            </a:r>
            <a:r>
              <a:rPr lang="en-US" altLang="ja-JP" dirty="0" smtClean="0"/>
              <a:t>	</a:t>
            </a:r>
            <a:r>
              <a:rPr lang="ja-JP" altLang="en-US" dirty="0" smtClean="0">
                <a:latin typeface="ＭＳ Ｐゴシック" pitchFamily="50" charset="-128"/>
              </a:rPr>
              <a:t>東京都大田区下丸子</a:t>
            </a:r>
            <a:endParaRPr kumimoji="1" lang="ja-JP" altLang="en-US" dirty="0"/>
          </a:p>
        </p:txBody>
      </p:sp>
      <p:sp>
        <p:nvSpPr>
          <p:cNvPr id="4" name="日付プレースホルダ 3"/>
          <p:cNvSpPr>
            <a:spLocks noGrp="1"/>
          </p:cNvSpPr>
          <p:nvPr>
            <p:ph type="dt" sz="half" idx="10"/>
          </p:nvPr>
        </p:nvSpPr>
        <p:spPr/>
        <p:txBody>
          <a:bodyPr/>
          <a:lstStyle/>
          <a:p>
            <a:r>
              <a:rPr lang="en-US" altLang="ja-JP" smtClean="0"/>
              <a:t>2011/1/14</a:t>
            </a:r>
            <a:endParaRPr lang="en-US"/>
          </a:p>
        </p:txBody>
      </p:sp>
      <p:sp>
        <p:nvSpPr>
          <p:cNvPr id="5" name="フッター プレースホルダ 4"/>
          <p:cNvSpPr>
            <a:spLocks noGrp="1"/>
          </p:cNvSpPr>
          <p:nvPr>
            <p:ph type="ftr" sz="quarter" idx="11"/>
          </p:nvPr>
        </p:nvSpPr>
        <p:spPr/>
        <p:txBody>
          <a:bodyPr/>
          <a:lstStyle/>
          <a:p>
            <a:r>
              <a:rPr kumimoji="0" lang="zh-TW" altLang="en-US" smtClean="0"/>
              <a:t>第</a:t>
            </a:r>
            <a:r>
              <a:rPr kumimoji="0" lang="en-US" altLang="zh-TW" smtClean="0"/>
              <a:t>7</a:t>
            </a:r>
            <a:r>
              <a:rPr kumimoji="0" lang="zh-TW" altLang="en-US" smtClean="0"/>
              <a:t>回国際標準化教育研究会</a:t>
            </a:r>
            <a:endParaRPr kumimoji="0" lang="en-US"/>
          </a:p>
        </p:txBody>
      </p:sp>
      <p:pic>
        <p:nvPicPr>
          <p:cNvPr id="6" name="Picture 30" descr="\\canon.net\folder\課フォルダ\奇数\1559\Internal\20.高崎経済大学講演資料\承認済画像及びロゴデータ\IMG0099_s（下丸子本社）.jpg"/>
          <p:cNvPicPr>
            <a:picLocks noChangeAspect="1" noChangeArrowheads="1"/>
          </p:cNvPicPr>
          <p:nvPr/>
        </p:nvPicPr>
        <p:blipFill>
          <a:blip r:embed="rId2" cstate="print"/>
          <a:srcRect/>
          <a:stretch>
            <a:fillRect/>
          </a:stretch>
        </p:blipFill>
        <p:spPr bwMode="auto">
          <a:xfrm>
            <a:off x="5410200" y="1446213"/>
            <a:ext cx="3419475" cy="2279650"/>
          </a:xfrm>
          <a:prstGeom prst="rect">
            <a:avLst/>
          </a:prstGeom>
          <a:noFill/>
          <a:ln w="9525">
            <a:noFill/>
            <a:miter lim="800000"/>
            <a:headEnd/>
            <a:tailEnd/>
          </a:ln>
        </p:spPr>
      </p:pic>
      <p:sp>
        <p:nvSpPr>
          <p:cNvPr id="7" name="Text Box 29"/>
          <p:cNvSpPr txBox="1">
            <a:spLocks noChangeArrowheads="1"/>
          </p:cNvSpPr>
          <p:nvPr/>
        </p:nvSpPr>
        <p:spPr bwMode="auto">
          <a:xfrm>
            <a:off x="5956305" y="6232525"/>
            <a:ext cx="1800225" cy="369888"/>
          </a:xfrm>
          <a:prstGeom prst="rect">
            <a:avLst/>
          </a:prstGeom>
          <a:noFill/>
          <a:ln w="9525">
            <a:noFill/>
            <a:miter lim="800000"/>
            <a:headEnd/>
            <a:tailEnd/>
          </a:ln>
        </p:spPr>
        <p:txBody>
          <a:bodyPr wrap="none">
            <a:spAutoFit/>
          </a:bodyPr>
          <a:lstStyle/>
          <a:p>
            <a:r>
              <a:rPr lang="en-US" altLang="ja-JP" sz="1800" dirty="0">
                <a:latin typeface="ＭＳ Ｐゴシック" pitchFamily="50" charset="-128"/>
              </a:rPr>
              <a:t>2009</a:t>
            </a:r>
            <a:r>
              <a:rPr lang="ja-JP" altLang="en-US" sz="1800" dirty="0">
                <a:latin typeface="ＭＳ Ｐゴシック" pitchFamily="50" charset="-128"/>
              </a:rPr>
              <a:t>年</a:t>
            </a:r>
            <a:r>
              <a:rPr lang="en-US" altLang="ja-JP" sz="1800" dirty="0">
                <a:latin typeface="ＭＳ Ｐゴシック" pitchFamily="50" charset="-128"/>
              </a:rPr>
              <a:t>12</a:t>
            </a:r>
            <a:r>
              <a:rPr lang="ja-JP" altLang="en-US" sz="1800" dirty="0">
                <a:latin typeface="ＭＳ Ｐゴシック" pitchFamily="50" charset="-128"/>
              </a:rPr>
              <a:t>月現在</a:t>
            </a:r>
            <a:endParaRPr lang="ja-JP" altLang="en-US" sz="1000" dirty="0">
              <a:latin typeface="ＭＳ Ｐゴシック" pitchFamily="50" charset="-12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608013" y="3265488"/>
            <a:ext cx="7775575" cy="3159125"/>
          </a:xfrm>
          <a:prstGeom prst="rect">
            <a:avLst/>
          </a:prstGeom>
          <a:solidFill>
            <a:srgbClr val="FFFFCC"/>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4579" name="Text Box 2"/>
          <p:cNvSpPr txBox="1">
            <a:spLocks noChangeArrowheads="1"/>
          </p:cNvSpPr>
          <p:nvPr/>
        </p:nvSpPr>
        <p:spPr bwMode="auto">
          <a:xfrm>
            <a:off x="492125" y="915988"/>
            <a:ext cx="8229600" cy="523875"/>
          </a:xfrm>
          <a:prstGeom prst="rect">
            <a:avLst/>
          </a:prstGeom>
          <a:noFill/>
          <a:ln w="12700">
            <a:noFill/>
            <a:miter lim="800000"/>
            <a:headEnd type="none" w="sm" len="sm"/>
            <a:tailEnd type="none" w="sm" len="sm"/>
          </a:ln>
        </p:spPr>
        <p:txBody>
          <a:bodyPr>
            <a:spAutoFit/>
          </a:bodyPr>
          <a:lstStyle/>
          <a:p>
            <a:pPr algn="just"/>
            <a:r>
              <a:rPr lang="en-US" altLang="ja-JP" sz="2800">
                <a:solidFill>
                  <a:schemeClr val="accent2"/>
                </a:solidFill>
                <a:latin typeface="ＭＳ Ｐゴシック" pitchFamily="50" charset="-128"/>
              </a:rPr>
              <a:t>■</a:t>
            </a:r>
            <a:r>
              <a:rPr lang="ja-JP" altLang="en-US" sz="2800">
                <a:solidFill>
                  <a:schemeClr val="accent2"/>
                </a:solidFill>
                <a:latin typeface="ＭＳ Ｐゴシック" pitchFamily="50" charset="-128"/>
              </a:rPr>
              <a:t>複合機、プリンタの性能・品質の優位性を保持</a:t>
            </a:r>
          </a:p>
        </p:txBody>
      </p:sp>
      <p:sp>
        <p:nvSpPr>
          <p:cNvPr id="24581" name="テキスト ボックス 3"/>
          <p:cNvSpPr txBox="1">
            <a:spLocks noChangeArrowheads="1"/>
          </p:cNvSpPr>
          <p:nvPr/>
        </p:nvSpPr>
        <p:spPr bwMode="auto">
          <a:xfrm>
            <a:off x="635000" y="1555750"/>
            <a:ext cx="8191500" cy="523875"/>
          </a:xfrm>
          <a:prstGeom prst="rect">
            <a:avLst/>
          </a:prstGeom>
          <a:noFill/>
          <a:ln w="9525">
            <a:noFill/>
            <a:miter lim="800000"/>
            <a:headEnd/>
            <a:tailEnd/>
          </a:ln>
        </p:spPr>
        <p:txBody>
          <a:bodyPr>
            <a:spAutoFit/>
          </a:bodyPr>
          <a:lstStyle/>
          <a:p>
            <a:r>
              <a:rPr lang="en-US" altLang="ja-JP" sz="2800" dirty="0">
                <a:solidFill>
                  <a:schemeClr val="accent2"/>
                </a:solidFill>
              </a:rPr>
              <a:t>ISO/IEC</a:t>
            </a:r>
            <a:r>
              <a:rPr lang="ja-JP" altLang="en-US" sz="2800" dirty="0">
                <a:solidFill>
                  <a:schemeClr val="accent2"/>
                </a:solidFill>
              </a:rPr>
              <a:t>　</a:t>
            </a:r>
            <a:r>
              <a:rPr lang="en-US" altLang="ja-JP" sz="2800" dirty="0">
                <a:solidFill>
                  <a:schemeClr val="accent2"/>
                </a:solidFill>
              </a:rPr>
              <a:t>JTC1/SC28</a:t>
            </a:r>
            <a:r>
              <a:rPr lang="ja-JP" altLang="en-US" dirty="0">
                <a:solidFill>
                  <a:schemeClr val="accent2"/>
                </a:solidFill>
              </a:rPr>
              <a:t> ： </a:t>
            </a:r>
            <a:r>
              <a:rPr lang="en-US" altLang="ja-JP" dirty="0">
                <a:solidFill>
                  <a:schemeClr val="accent2"/>
                </a:solidFill>
              </a:rPr>
              <a:t>Office Equipment</a:t>
            </a:r>
          </a:p>
        </p:txBody>
      </p:sp>
      <p:pic>
        <p:nvPicPr>
          <p:cNvPr id="24582" name="Picture 34"/>
          <p:cNvPicPr preferRelativeResize="0">
            <a:picLocks noChangeAspect="1" noChangeArrowheads="1"/>
          </p:cNvPicPr>
          <p:nvPr/>
        </p:nvPicPr>
        <p:blipFill>
          <a:blip r:embed="rId2" cstate="print"/>
          <a:srcRect/>
          <a:stretch>
            <a:fillRect/>
          </a:stretch>
        </p:blipFill>
        <p:spPr bwMode="auto">
          <a:xfrm>
            <a:off x="6634163" y="1637030"/>
            <a:ext cx="1412557" cy="417731"/>
          </a:xfrm>
          <a:prstGeom prst="rect">
            <a:avLst/>
          </a:prstGeom>
          <a:noFill/>
          <a:ln w="9525">
            <a:noFill/>
            <a:miter lim="800000"/>
            <a:headEnd/>
            <a:tailEnd/>
          </a:ln>
        </p:spPr>
      </p:pic>
      <p:sp>
        <p:nvSpPr>
          <p:cNvPr id="24583" name="テキスト ボックス 1"/>
          <p:cNvSpPr txBox="1">
            <a:spLocks noChangeArrowheads="1"/>
          </p:cNvSpPr>
          <p:nvPr/>
        </p:nvSpPr>
        <p:spPr bwMode="auto">
          <a:xfrm>
            <a:off x="438150" y="2760663"/>
            <a:ext cx="8012113" cy="3600450"/>
          </a:xfrm>
          <a:prstGeom prst="rect">
            <a:avLst/>
          </a:prstGeom>
          <a:noFill/>
          <a:ln w="9525">
            <a:noFill/>
            <a:miter lim="800000"/>
            <a:headEnd/>
            <a:tailEnd/>
          </a:ln>
        </p:spPr>
        <p:txBody>
          <a:bodyPr>
            <a:spAutoFit/>
          </a:bodyPr>
          <a:lstStyle/>
          <a:p>
            <a:r>
              <a:rPr lang="ja-JP" altLang="en-US" dirty="0">
                <a:solidFill>
                  <a:schemeClr val="accent2"/>
                </a:solidFill>
              </a:rPr>
              <a:t>＜策定した標準の例（検討中も含む）＞</a:t>
            </a:r>
            <a:endParaRPr lang="en-US" altLang="ja-JP" dirty="0">
              <a:solidFill>
                <a:schemeClr val="accent2"/>
              </a:solidFill>
            </a:endParaRPr>
          </a:p>
          <a:p>
            <a:endParaRPr lang="en-US" altLang="ja-JP" sz="1200" dirty="0"/>
          </a:p>
          <a:p>
            <a:r>
              <a:rPr lang="ja-JP" altLang="en-US" dirty="0"/>
              <a:t>　・プリント生産性の測定方法　⇒　</a:t>
            </a:r>
            <a:r>
              <a:rPr lang="en-US" altLang="ja-JP" dirty="0"/>
              <a:t>ISO/IEC 24734</a:t>
            </a:r>
          </a:p>
          <a:p>
            <a:r>
              <a:rPr lang="ja-JP" altLang="en-US" dirty="0"/>
              <a:t>　・コピー生産性の測定方法</a:t>
            </a:r>
            <a:r>
              <a:rPr lang="en-US" altLang="ja-JP" dirty="0"/>
              <a:t>     </a:t>
            </a:r>
            <a:r>
              <a:rPr lang="ja-JP" altLang="en-US" dirty="0"/>
              <a:t>⇒　</a:t>
            </a:r>
            <a:r>
              <a:rPr lang="en-US" altLang="ja-JP" dirty="0"/>
              <a:t>ISO/IEC 24735</a:t>
            </a:r>
          </a:p>
          <a:p>
            <a:r>
              <a:rPr lang="ja-JP" altLang="en-US" dirty="0"/>
              <a:t>　　　　　　　　　　　　　　　　　　</a:t>
            </a:r>
            <a:r>
              <a:rPr lang="ja-JP" altLang="en-US" sz="1800" dirty="0"/>
              <a:t>*生産性：</a:t>
            </a:r>
            <a:r>
              <a:rPr lang="en-US" altLang="ja-JP" sz="1800" dirty="0"/>
              <a:t>1</a:t>
            </a:r>
            <a:r>
              <a:rPr lang="ja-JP" altLang="en-US" sz="1800" dirty="0"/>
              <a:t>分間で何枚印刷</a:t>
            </a:r>
            <a:r>
              <a:rPr lang="en-US" altLang="ja-JP" sz="1800" dirty="0"/>
              <a:t>/</a:t>
            </a:r>
            <a:r>
              <a:rPr lang="ja-JP" altLang="en-US" sz="1800" dirty="0"/>
              <a:t>コピーできるか</a:t>
            </a:r>
            <a:endParaRPr lang="en-US" altLang="ja-JP" sz="1800" dirty="0"/>
          </a:p>
          <a:p>
            <a:r>
              <a:rPr lang="ja-JP" altLang="en-US" dirty="0"/>
              <a:t>　・トナーカートリッジの印刷可能枚数の測定方法</a:t>
            </a:r>
            <a:endParaRPr lang="en-US" altLang="ja-JP" dirty="0"/>
          </a:p>
          <a:p>
            <a:r>
              <a:rPr lang="ja-JP" altLang="en-US" dirty="0"/>
              <a:t>　　　　　　　　　　　　　　 　　　　　　</a:t>
            </a:r>
            <a:r>
              <a:rPr lang="en-US" altLang="ja-JP" dirty="0"/>
              <a:t>	</a:t>
            </a:r>
            <a:r>
              <a:rPr lang="ja-JP" altLang="en-US" dirty="0"/>
              <a:t>⇒　</a:t>
            </a:r>
            <a:r>
              <a:rPr lang="en-US" altLang="ja-JP" dirty="0"/>
              <a:t>ISO/IEC 19798</a:t>
            </a:r>
          </a:p>
          <a:p>
            <a:r>
              <a:rPr lang="ja-JP" altLang="en-US" dirty="0"/>
              <a:t>　・カートリッジの特性</a:t>
            </a:r>
            <a:r>
              <a:rPr lang="en-US" altLang="ja-JP" dirty="0"/>
              <a:t>			</a:t>
            </a:r>
            <a:r>
              <a:rPr lang="ja-JP" altLang="en-US" dirty="0"/>
              <a:t>⇒　</a:t>
            </a:r>
            <a:r>
              <a:rPr lang="en-US" altLang="ja-JP" dirty="0"/>
              <a:t>CD29142</a:t>
            </a:r>
          </a:p>
          <a:p>
            <a:r>
              <a:rPr lang="ja-JP" altLang="en-US" dirty="0"/>
              <a:t>　・ハードコピー画質の測定方法</a:t>
            </a:r>
            <a:r>
              <a:rPr lang="en-US" altLang="ja-JP" dirty="0"/>
              <a:t>	</a:t>
            </a:r>
            <a:r>
              <a:rPr lang="ja-JP" altLang="en-US" dirty="0"/>
              <a:t>⇒　</a:t>
            </a:r>
            <a:r>
              <a:rPr lang="en-US" altLang="ja-JP" dirty="0"/>
              <a:t>ISO/IEC</a:t>
            </a:r>
            <a:r>
              <a:rPr lang="ja-JP" altLang="en-US" dirty="0"/>
              <a:t> </a:t>
            </a:r>
            <a:r>
              <a:rPr lang="en-US" altLang="ja-JP" dirty="0"/>
              <a:t>13660</a:t>
            </a:r>
            <a:r>
              <a:rPr lang="ja-JP" altLang="en-US" dirty="0"/>
              <a:t>　</a:t>
            </a:r>
            <a:endParaRPr lang="en-US" altLang="ja-JP" dirty="0"/>
          </a:p>
          <a:p>
            <a:r>
              <a:rPr lang="ja-JP" altLang="en-US" dirty="0"/>
              <a:t>　・事務機器のアクセシビリティ要件</a:t>
            </a:r>
            <a:r>
              <a:rPr lang="en-US" altLang="ja-JP" dirty="0"/>
              <a:t>	</a:t>
            </a:r>
            <a:r>
              <a:rPr lang="ja-JP" altLang="en-US" dirty="0"/>
              <a:t>⇒　</a:t>
            </a:r>
            <a:r>
              <a:rPr lang="en-US" altLang="ja-JP" dirty="0"/>
              <a:t>ISO/IEC 10779</a:t>
            </a:r>
          </a:p>
        </p:txBody>
      </p:sp>
      <p:pic>
        <p:nvPicPr>
          <p:cNvPr id="24584" name="Picture 2" descr="C:\Users\031665\AppData\Local\Microsoft\Windows\Temporary Internet Files\Low\Content.IE5\DRFX5T5V\MC900433874[1].PNG"/>
          <p:cNvPicPr>
            <a:picLocks noChangeAspect="1" noChangeArrowheads="1"/>
          </p:cNvPicPr>
          <p:nvPr/>
        </p:nvPicPr>
        <p:blipFill>
          <a:blip r:embed="rId3" cstate="print"/>
          <a:srcRect/>
          <a:stretch>
            <a:fillRect/>
          </a:stretch>
        </p:blipFill>
        <p:spPr bwMode="auto">
          <a:xfrm>
            <a:off x="7443788" y="2473325"/>
            <a:ext cx="1485900" cy="1485900"/>
          </a:xfrm>
          <a:prstGeom prst="rect">
            <a:avLst/>
          </a:prstGeom>
          <a:noFill/>
          <a:ln w="9525">
            <a:noFill/>
            <a:miter lim="800000"/>
            <a:headEnd/>
            <a:tailEnd/>
          </a:ln>
        </p:spPr>
      </p:pic>
      <p:sp>
        <p:nvSpPr>
          <p:cNvPr id="24585" name="テキスト ボックス 11"/>
          <p:cNvSpPr txBox="1">
            <a:spLocks noChangeArrowheads="1"/>
          </p:cNvSpPr>
          <p:nvPr/>
        </p:nvSpPr>
        <p:spPr bwMode="auto">
          <a:xfrm>
            <a:off x="949325" y="2066925"/>
            <a:ext cx="5602288" cy="368300"/>
          </a:xfrm>
          <a:prstGeom prst="rect">
            <a:avLst/>
          </a:prstGeom>
          <a:noFill/>
          <a:ln w="9525">
            <a:noFill/>
            <a:miter lim="800000"/>
            <a:headEnd/>
            <a:tailEnd/>
          </a:ln>
        </p:spPr>
        <p:txBody>
          <a:bodyPr wrap="none">
            <a:spAutoFit/>
          </a:bodyPr>
          <a:lstStyle/>
          <a:p>
            <a:r>
              <a:rPr lang="ja-JP" altLang="en-US" sz="1800"/>
              <a:t>* 事務機器（主に複合機、プリンタ）の国際標準化を担当</a:t>
            </a:r>
            <a:endParaRPr lang="en-US" altLang="ja-JP" sz="1800"/>
          </a:p>
        </p:txBody>
      </p:sp>
      <p:sp>
        <p:nvSpPr>
          <p:cNvPr id="13" name="タイトル 12"/>
          <p:cNvSpPr>
            <a:spLocks noGrp="1"/>
          </p:cNvSpPr>
          <p:nvPr>
            <p:ph type="title"/>
          </p:nvPr>
        </p:nvSpPr>
        <p:spPr/>
        <p:txBody>
          <a:bodyPr>
            <a:normAutofit fontScale="90000"/>
          </a:bodyPr>
          <a:lstStyle/>
          <a:p>
            <a:r>
              <a:rPr lang="ja-JP" altLang="en-US" sz="4000" dirty="0" smtClean="0">
                <a:latin typeface="ＭＳ Ｐゴシック" pitchFamily="50" charset="-128"/>
              </a:rPr>
              <a:t>標準化の事例 </a:t>
            </a:r>
            <a:r>
              <a:rPr lang="en-US" altLang="ja-JP" sz="4000" dirty="0" smtClean="0">
                <a:latin typeface="ＭＳ Ｐゴシック" pitchFamily="50" charset="-128"/>
              </a:rPr>
              <a:t>(4)</a:t>
            </a:r>
            <a:r>
              <a:rPr lang="ja-JP" altLang="en-US" sz="4000" dirty="0" smtClean="0">
                <a:latin typeface="ＭＳ Ｐゴシック" pitchFamily="50" charset="-128"/>
              </a:rPr>
              <a:t>“</a:t>
            </a:r>
            <a:r>
              <a:rPr lang="en-US" altLang="ja-JP" sz="4000" dirty="0" smtClean="0">
                <a:latin typeface="ＭＳ Ｐゴシック" pitchFamily="50" charset="-128"/>
              </a:rPr>
              <a:t>JTC 1/SC 28</a:t>
            </a:r>
            <a:r>
              <a:rPr lang="ja-JP" altLang="en-US" sz="4000" cap="none" dirty="0" smtClean="0">
                <a:latin typeface="ＭＳ Ｐゴシック" pitchFamily="50" charset="-128"/>
              </a:rPr>
              <a:t>” </a:t>
            </a:r>
            <a:r>
              <a:rPr lang="en-US" altLang="ja-JP" sz="4000" dirty="0" smtClean="0">
                <a:latin typeface="ＭＳ Ｐゴシック" pitchFamily="50" charset="-128"/>
              </a:rPr>
              <a:t/>
            </a:r>
            <a:br>
              <a:rPr lang="en-US" altLang="ja-JP" sz="4000" dirty="0" smtClean="0">
                <a:latin typeface="ＭＳ Ｐゴシック" pitchFamily="50" charset="-128"/>
              </a:rPr>
            </a:br>
            <a:endParaRPr kumimoji="1" lang="ja-JP" altLang="en-US" dirty="0"/>
          </a:p>
        </p:txBody>
      </p:sp>
      <p:sp>
        <p:nvSpPr>
          <p:cNvPr id="10" name="日付プレースホルダ 9"/>
          <p:cNvSpPr>
            <a:spLocks noGrp="1"/>
          </p:cNvSpPr>
          <p:nvPr>
            <p:ph type="dt" sz="half" idx="10"/>
          </p:nvPr>
        </p:nvSpPr>
        <p:spPr/>
        <p:txBody>
          <a:bodyPr/>
          <a:lstStyle/>
          <a:p>
            <a:r>
              <a:rPr lang="en-US" altLang="ja-JP" smtClean="0"/>
              <a:t>2011/1/14</a:t>
            </a:r>
            <a:endParaRPr lang="en-US"/>
          </a:p>
        </p:txBody>
      </p:sp>
      <p:sp>
        <p:nvSpPr>
          <p:cNvPr id="12" name="フッター プレースホルダ 11"/>
          <p:cNvSpPr>
            <a:spLocks noGrp="1"/>
          </p:cNvSpPr>
          <p:nvPr>
            <p:ph type="ftr" sz="quarter" idx="11"/>
          </p:nvPr>
        </p:nvSpPr>
        <p:spPr/>
        <p:txBody>
          <a:bodyPr/>
          <a:lstStyle/>
          <a:p>
            <a:r>
              <a:rPr kumimoji="0" lang="zh-TW" altLang="en-US" smtClean="0"/>
              <a:t>第</a:t>
            </a:r>
            <a:r>
              <a:rPr kumimoji="0" lang="en-US" altLang="zh-TW" smtClean="0"/>
              <a:t>7</a:t>
            </a:r>
            <a:r>
              <a:rPr kumimoji="0" lang="zh-TW" altLang="en-US" smtClean="0"/>
              <a:t>回国際標準化教育研究会</a:t>
            </a:r>
            <a:endParaRPr kumimoji="0"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569913" y="2351088"/>
            <a:ext cx="8181975" cy="1484312"/>
          </a:xfrm>
          <a:prstGeom prst="rect">
            <a:avLst/>
          </a:prstGeom>
          <a:solidFill>
            <a:srgbClr val="FFFFCC"/>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2531" name="テキスト ボックス 1"/>
          <p:cNvSpPr txBox="1">
            <a:spLocks noChangeArrowheads="1"/>
          </p:cNvSpPr>
          <p:nvPr/>
        </p:nvSpPr>
        <p:spPr bwMode="auto">
          <a:xfrm>
            <a:off x="533400" y="444500"/>
            <a:ext cx="7748588" cy="2400300"/>
          </a:xfrm>
          <a:prstGeom prst="rect">
            <a:avLst/>
          </a:prstGeom>
          <a:noFill/>
          <a:ln w="9525">
            <a:noFill/>
            <a:miter lim="800000"/>
            <a:headEnd/>
            <a:tailEnd/>
          </a:ln>
        </p:spPr>
        <p:txBody>
          <a:bodyPr wrap="none">
            <a:spAutoFit/>
          </a:bodyPr>
          <a:lstStyle/>
          <a:p>
            <a:pPr>
              <a:defRPr/>
            </a:pPr>
            <a:endParaRPr lang="ja-JP" altLang="en-US" dirty="0"/>
          </a:p>
          <a:p>
            <a:pPr>
              <a:defRPr/>
            </a:pPr>
            <a:r>
              <a:rPr lang="en-US" altLang="ja-JP" dirty="0">
                <a:solidFill>
                  <a:schemeClr val="accent2"/>
                </a:solidFill>
                <a:latin typeface="+mn-ea"/>
                <a:ea typeface="+mn-ea"/>
              </a:rPr>
              <a:t>&lt;</a:t>
            </a:r>
            <a:r>
              <a:rPr lang="ja-JP" altLang="en-US" dirty="0">
                <a:solidFill>
                  <a:schemeClr val="accent2"/>
                </a:solidFill>
                <a:latin typeface="+mn-ea"/>
                <a:ea typeface="+mn-ea"/>
              </a:rPr>
              <a:t>参加企業</a:t>
            </a:r>
            <a:r>
              <a:rPr lang="en-US" altLang="ja-JP" dirty="0">
                <a:solidFill>
                  <a:schemeClr val="accent2"/>
                </a:solidFill>
                <a:latin typeface="+mn-ea"/>
                <a:ea typeface="+mn-ea"/>
              </a:rPr>
              <a:t>&gt;</a:t>
            </a:r>
          </a:p>
          <a:p>
            <a:pPr>
              <a:defRPr/>
            </a:pPr>
            <a:r>
              <a:rPr lang="ja-JP" altLang="en-US" sz="2000" dirty="0"/>
              <a:t>　　キヤノン、リコー、富士ゼロックス、シャープ、コニカミノルタ、カシオ、</a:t>
            </a:r>
            <a:endParaRPr lang="en-US" altLang="ja-JP" sz="2000" dirty="0"/>
          </a:p>
          <a:p>
            <a:pPr>
              <a:defRPr/>
            </a:pPr>
            <a:r>
              <a:rPr lang="ja-JP" altLang="en-US" sz="2000" dirty="0"/>
              <a:t>　　セイコーエプソン、沖データ、京セラミタ、ブラザー、ＨＰ、ゼロックス</a:t>
            </a:r>
            <a:endParaRPr lang="en-US" altLang="ja-JP" sz="2000" dirty="0"/>
          </a:p>
          <a:p>
            <a:pPr>
              <a:defRPr/>
            </a:pPr>
            <a:r>
              <a:rPr lang="ja-JP" altLang="en-US" sz="2000" dirty="0"/>
              <a:t>　　レックスマーク等</a:t>
            </a:r>
            <a:endParaRPr lang="en-US" altLang="ja-JP" sz="2000" dirty="0"/>
          </a:p>
          <a:p>
            <a:pPr>
              <a:defRPr/>
            </a:pPr>
            <a:endParaRPr lang="en-US" altLang="ja-JP" sz="1800" dirty="0"/>
          </a:p>
          <a:p>
            <a:pPr>
              <a:defRPr/>
            </a:pPr>
            <a:endParaRPr lang="ja-JP" altLang="en-US" dirty="0"/>
          </a:p>
        </p:txBody>
      </p:sp>
      <p:sp>
        <p:nvSpPr>
          <p:cNvPr id="5" name="正方形/長方形 4"/>
          <p:cNvSpPr/>
          <p:nvPr/>
        </p:nvSpPr>
        <p:spPr>
          <a:xfrm>
            <a:off x="581025" y="4748213"/>
            <a:ext cx="8229600" cy="1028700"/>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6" name="テキスト ボックス 3"/>
          <p:cNvSpPr txBox="1">
            <a:spLocks noChangeArrowheads="1"/>
          </p:cNvSpPr>
          <p:nvPr/>
        </p:nvSpPr>
        <p:spPr bwMode="auto">
          <a:xfrm>
            <a:off x="669925" y="2138363"/>
            <a:ext cx="8191500" cy="3578225"/>
          </a:xfrm>
          <a:prstGeom prst="rect">
            <a:avLst/>
          </a:prstGeom>
          <a:noFill/>
          <a:ln w="9525">
            <a:noFill/>
            <a:miter lim="800000"/>
            <a:headEnd/>
            <a:tailEnd/>
          </a:ln>
        </p:spPr>
        <p:txBody>
          <a:bodyPr>
            <a:spAutoFit/>
          </a:bodyPr>
          <a:lstStyle/>
          <a:p>
            <a:pPr>
              <a:defRPr/>
            </a:pPr>
            <a:endParaRPr lang="ja-JP" altLang="en-US" dirty="0">
              <a:latin typeface="Times New Roman" charset="0"/>
              <a:ea typeface="ＭＳ Ｐゴシック" charset="-128"/>
            </a:endParaRPr>
          </a:p>
          <a:p>
            <a:pPr>
              <a:defRPr/>
            </a:pPr>
            <a:r>
              <a:rPr lang="ja-JP" altLang="en-US" dirty="0">
                <a:solidFill>
                  <a:srgbClr val="FF0066"/>
                </a:solidFill>
                <a:latin typeface="Times New Roman" charset="0"/>
                <a:ea typeface="ＭＳ Ｐゴシック" charset="-128"/>
              </a:rPr>
              <a:t>日本が議長、国際幹事を担当</a:t>
            </a:r>
            <a:r>
              <a:rPr lang="ja-JP" altLang="en-US" dirty="0">
                <a:latin typeface="Times New Roman" charset="0"/>
                <a:ea typeface="ＭＳ Ｐゴシック" charset="-128"/>
              </a:rPr>
              <a:t>。日本がリーダシップをとり、</a:t>
            </a:r>
            <a:r>
              <a:rPr lang="en-US" altLang="ja-JP" dirty="0">
                <a:latin typeface="Times New Roman" charset="0"/>
                <a:ea typeface="ＭＳ Ｐゴシック" charset="-128"/>
              </a:rPr>
              <a:t/>
            </a:r>
            <a:br>
              <a:rPr lang="en-US" altLang="ja-JP" dirty="0">
                <a:latin typeface="Times New Roman" charset="0"/>
                <a:ea typeface="ＭＳ Ｐゴシック" charset="-128"/>
              </a:rPr>
            </a:br>
            <a:r>
              <a:rPr lang="ja-JP" altLang="en-US" dirty="0">
                <a:latin typeface="Times New Roman" charset="0"/>
                <a:ea typeface="ＭＳ Ｐゴシック" charset="-128"/>
              </a:rPr>
              <a:t>性能・品質に関する測定方法の国際標準化を主導している。</a:t>
            </a:r>
            <a:r>
              <a:rPr lang="en-US" altLang="ja-JP" dirty="0">
                <a:solidFill>
                  <a:schemeClr val="accent2"/>
                </a:solidFill>
                <a:latin typeface="Times New Roman" charset="0"/>
                <a:ea typeface="ＭＳ Ｐゴシック" charset="-128"/>
              </a:rPr>
              <a:t>JBMIA</a:t>
            </a:r>
            <a:r>
              <a:rPr lang="ja-JP" altLang="en-US" b="1" dirty="0">
                <a:solidFill>
                  <a:schemeClr val="accent2"/>
                </a:solidFill>
                <a:latin typeface="ＭＳ Ｐゴシック" pitchFamily="50" charset="-128"/>
              </a:rPr>
              <a:t> </a:t>
            </a:r>
            <a:r>
              <a:rPr lang="ja-JP" altLang="en-US" dirty="0">
                <a:solidFill>
                  <a:schemeClr val="accent2"/>
                </a:solidFill>
                <a:latin typeface="ＭＳ Ｐゴシック" pitchFamily="50" charset="-128"/>
              </a:rPr>
              <a:t>（ﾋﾞｼﾞﾈｽ機械・情報ｼｽﾃﾑ産業協会）</a:t>
            </a:r>
            <a:r>
              <a:rPr lang="ja-JP" altLang="en-US" dirty="0">
                <a:latin typeface="Times New Roman" charset="0"/>
                <a:ea typeface="ＭＳ Ｐゴシック" charset="-128"/>
              </a:rPr>
              <a:t>が国内の事務局。</a:t>
            </a:r>
          </a:p>
          <a:p>
            <a:pPr>
              <a:defRPr/>
            </a:pPr>
            <a:endParaRPr lang="en-US" altLang="ja-JP" dirty="0">
              <a:latin typeface="Times New Roman" charset="0"/>
              <a:ea typeface="ＭＳ Ｐゴシック" charset="-128"/>
            </a:endParaRPr>
          </a:p>
          <a:p>
            <a:pPr>
              <a:defRPr/>
            </a:pPr>
            <a:endParaRPr lang="en-US" altLang="ja-JP" dirty="0">
              <a:latin typeface="Times New Roman" charset="0"/>
              <a:ea typeface="ＭＳ Ｐゴシック" charset="-128"/>
            </a:endParaRPr>
          </a:p>
          <a:p>
            <a:pPr>
              <a:defRPr/>
            </a:pPr>
            <a:endParaRPr lang="en-US" altLang="ja-JP" dirty="0">
              <a:latin typeface="Times New Roman" charset="0"/>
              <a:ea typeface="ＭＳ Ｐゴシック" charset="-128"/>
            </a:endParaRPr>
          </a:p>
          <a:p>
            <a:pPr>
              <a:defRPr/>
            </a:pPr>
            <a:endParaRPr lang="ja-JP" altLang="en-US" sz="1050" dirty="0">
              <a:latin typeface="Times New Roman" charset="0"/>
              <a:ea typeface="ＭＳ Ｐゴシック" charset="-128"/>
            </a:endParaRPr>
          </a:p>
          <a:p>
            <a:pPr>
              <a:defRPr/>
            </a:pPr>
            <a:r>
              <a:rPr lang="ja-JP" altLang="en-US" dirty="0">
                <a:latin typeface="Times New Roman" charset="0"/>
                <a:ea typeface="ＭＳ Ｐゴシック" charset="-128"/>
              </a:rPr>
              <a:t>中国への牽制等も含め、キヤノンの</a:t>
            </a:r>
            <a:r>
              <a:rPr lang="ja-JP" altLang="en-US" dirty="0">
                <a:solidFill>
                  <a:srgbClr val="FF0066"/>
                </a:solidFill>
                <a:latin typeface="Times New Roman" charset="0"/>
                <a:ea typeface="ＭＳ Ｐゴシック" charset="-128"/>
              </a:rPr>
              <a:t>市場での優位性を保持</a:t>
            </a:r>
            <a:r>
              <a:rPr lang="en-US" altLang="ja-JP" dirty="0">
                <a:solidFill>
                  <a:srgbClr val="FF0066"/>
                </a:solidFill>
                <a:latin typeface="Times New Roman" charset="0"/>
                <a:ea typeface="ＭＳ Ｐゴシック" charset="-128"/>
              </a:rPr>
              <a:t/>
            </a:r>
            <a:br>
              <a:rPr lang="en-US" altLang="ja-JP" dirty="0">
                <a:solidFill>
                  <a:srgbClr val="FF0066"/>
                </a:solidFill>
                <a:latin typeface="Times New Roman" charset="0"/>
                <a:ea typeface="ＭＳ Ｐゴシック" charset="-128"/>
              </a:rPr>
            </a:br>
            <a:r>
              <a:rPr lang="ja-JP" altLang="en-US" dirty="0">
                <a:latin typeface="Times New Roman" charset="0"/>
                <a:ea typeface="ＭＳ Ｐゴシック" charset="-128"/>
              </a:rPr>
              <a:t>する。</a:t>
            </a:r>
            <a:endParaRPr lang="en-US" altLang="ja-JP" dirty="0">
              <a:latin typeface="Times New Roman" charset="0"/>
              <a:ea typeface="ＭＳ Ｐゴシック" charset="-128"/>
            </a:endParaRPr>
          </a:p>
        </p:txBody>
      </p:sp>
      <p:sp>
        <p:nvSpPr>
          <p:cNvPr id="7" name="下矢印 6"/>
          <p:cNvSpPr/>
          <p:nvPr/>
        </p:nvSpPr>
        <p:spPr>
          <a:xfrm>
            <a:off x="4219575" y="4065588"/>
            <a:ext cx="546100" cy="558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9" name="日付プレースホルダ 8"/>
          <p:cNvSpPr>
            <a:spLocks noGrp="1"/>
          </p:cNvSpPr>
          <p:nvPr>
            <p:ph type="dt" sz="half" idx="10"/>
          </p:nvPr>
        </p:nvSpPr>
        <p:spPr/>
        <p:txBody>
          <a:bodyPr/>
          <a:lstStyle/>
          <a:p>
            <a:r>
              <a:rPr lang="en-US" altLang="ja-JP" smtClean="0"/>
              <a:t>2011/1/14</a:t>
            </a:r>
            <a:endParaRPr lang="en-US"/>
          </a:p>
        </p:txBody>
      </p:sp>
      <p:sp>
        <p:nvSpPr>
          <p:cNvPr id="10" name="フッター プレースホルダ 9"/>
          <p:cNvSpPr>
            <a:spLocks noGrp="1"/>
          </p:cNvSpPr>
          <p:nvPr>
            <p:ph type="ftr" sz="quarter" idx="11"/>
          </p:nvPr>
        </p:nvSpPr>
        <p:spPr/>
        <p:txBody>
          <a:bodyPr/>
          <a:lstStyle/>
          <a:p>
            <a:r>
              <a:rPr kumimoji="0" lang="zh-TW" altLang="en-US" smtClean="0"/>
              <a:t>第</a:t>
            </a:r>
            <a:r>
              <a:rPr kumimoji="0" lang="en-US" altLang="zh-TW" smtClean="0"/>
              <a:t>7</a:t>
            </a:r>
            <a:r>
              <a:rPr kumimoji="0" lang="zh-TW" altLang="en-US" smtClean="0"/>
              <a:t>回国際標準化教育研究会</a:t>
            </a:r>
            <a:endParaRPr kumimoji="0"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608013" y="3636964"/>
            <a:ext cx="7775575" cy="1620835"/>
          </a:xfrm>
          <a:prstGeom prst="rect">
            <a:avLst/>
          </a:prstGeom>
          <a:solidFill>
            <a:srgbClr val="FFFFCC"/>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4579" name="Text Box 2"/>
          <p:cNvSpPr txBox="1">
            <a:spLocks noChangeArrowheads="1"/>
          </p:cNvSpPr>
          <p:nvPr/>
        </p:nvSpPr>
        <p:spPr bwMode="auto">
          <a:xfrm>
            <a:off x="492125" y="915988"/>
            <a:ext cx="8229600" cy="523875"/>
          </a:xfrm>
          <a:prstGeom prst="rect">
            <a:avLst/>
          </a:prstGeom>
          <a:noFill/>
          <a:ln w="12700">
            <a:noFill/>
            <a:miter lim="800000"/>
            <a:headEnd type="none" w="sm" len="sm"/>
            <a:tailEnd type="none" w="sm" len="sm"/>
          </a:ln>
        </p:spPr>
        <p:txBody>
          <a:bodyPr>
            <a:spAutoFit/>
          </a:bodyPr>
          <a:lstStyle/>
          <a:p>
            <a:pPr algn="just"/>
            <a:r>
              <a:rPr lang="en-US" altLang="ja-JP" sz="2800" dirty="0" smtClean="0">
                <a:solidFill>
                  <a:schemeClr val="accent2"/>
                </a:solidFill>
                <a:latin typeface="ＭＳ Ｐゴシック" pitchFamily="50" charset="-128"/>
              </a:rPr>
              <a:t>■</a:t>
            </a:r>
            <a:r>
              <a:rPr lang="ja-JP" altLang="en-US" sz="2800" dirty="0" smtClean="0">
                <a:solidFill>
                  <a:schemeClr val="accent2"/>
                </a:solidFill>
                <a:latin typeface="ＭＳ Ｐゴシック" pitchFamily="50" charset="-128"/>
              </a:rPr>
              <a:t>ネットワークプリンティング</a:t>
            </a:r>
            <a:endParaRPr lang="ja-JP" altLang="en-US" sz="2800" dirty="0">
              <a:solidFill>
                <a:schemeClr val="accent2"/>
              </a:solidFill>
              <a:latin typeface="ＭＳ Ｐゴシック" pitchFamily="50" charset="-128"/>
            </a:endParaRPr>
          </a:p>
        </p:txBody>
      </p:sp>
      <p:sp>
        <p:nvSpPr>
          <p:cNvPr id="24581" name="テキスト ボックス 3"/>
          <p:cNvSpPr txBox="1">
            <a:spLocks noChangeArrowheads="1"/>
          </p:cNvSpPr>
          <p:nvPr/>
        </p:nvSpPr>
        <p:spPr bwMode="auto">
          <a:xfrm>
            <a:off x="635000" y="1555750"/>
            <a:ext cx="8191500" cy="461665"/>
          </a:xfrm>
          <a:prstGeom prst="rect">
            <a:avLst/>
          </a:prstGeom>
          <a:noFill/>
          <a:ln w="9525">
            <a:noFill/>
            <a:miter lim="800000"/>
            <a:headEnd/>
            <a:tailEnd/>
          </a:ln>
        </p:spPr>
        <p:txBody>
          <a:bodyPr>
            <a:spAutoFit/>
          </a:bodyPr>
          <a:lstStyle/>
          <a:p>
            <a:r>
              <a:rPr lang="en-US" altLang="ja-JP" dirty="0" smtClean="0">
                <a:solidFill>
                  <a:schemeClr val="accent2"/>
                </a:solidFill>
              </a:rPr>
              <a:t>ECMA-388 </a:t>
            </a:r>
            <a:r>
              <a:rPr lang="en-US" altLang="ja-JP" dirty="0" err="1" smtClean="0">
                <a:solidFill>
                  <a:schemeClr val="accent2"/>
                </a:solidFill>
              </a:rPr>
              <a:t>OpenXPS</a:t>
            </a:r>
            <a:endParaRPr lang="en-US" altLang="ja-JP" dirty="0">
              <a:solidFill>
                <a:schemeClr val="accent2"/>
              </a:solidFill>
            </a:endParaRPr>
          </a:p>
        </p:txBody>
      </p:sp>
      <p:sp>
        <p:nvSpPr>
          <p:cNvPr id="24583" name="テキスト ボックス 1"/>
          <p:cNvSpPr txBox="1">
            <a:spLocks noChangeArrowheads="1"/>
          </p:cNvSpPr>
          <p:nvPr/>
        </p:nvSpPr>
        <p:spPr bwMode="auto">
          <a:xfrm>
            <a:off x="438150" y="3141663"/>
            <a:ext cx="8012113" cy="2123658"/>
          </a:xfrm>
          <a:prstGeom prst="rect">
            <a:avLst/>
          </a:prstGeom>
          <a:noFill/>
          <a:ln w="9525">
            <a:noFill/>
            <a:miter lim="800000"/>
            <a:headEnd/>
            <a:tailEnd/>
          </a:ln>
        </p:spPr>
        <p:txBody>
          <a:bodyPr>
            <a:spAutoFit/>
          </a:bodyPr>
          <a:lstStyle/>
          <a:p>
            <a:pPr algn="just"/>
            <a:r>
              <a:rPr lang="en-US" altLang="ja-JP" dirty="0" smtClean="0">
                <a:solidFill>
                  <a:schemeClr val="accent2"/>
                </a:solidFill>
                <a:latin typeface="ＭＳ Ｐゴシック" pitchFamily="50" charset="-128"/>
              </a:rPr>
              <a:t>■</a:t>
            </a:r>
            <a:r>
              <a:rPr lang="ja-JP" altLang="en-US" dirty="0" smtClean="0">
                <a:solidFill>
                  <a:schemeClr val="accent2"/>
                </a:solidFill>
                <a:latin typeface="ＭＳ Ｐゴシック" pitchFamily="50" charset="-128"/>
              </a:rPr>
              <a:t>クラウドプリンティングへの取り組みの開始</a:t>
            </a:r>
          </a:p>
          <a:p>
            <a:endParaRPr lang="en-US" altLang="ja-JP" sz="1200" dirty="0"/>
          </a:p>
          <a:p>
            <a:r>
              <a:rPr lang="ja-JP" altLang="en-US" dirty="0"/>
              <a:t>　</a:t>
            </a:r>
            <a:r>
              <a:rPr lang="ja-JP" altLang="en-US" dirty="0" smtClean="0"/>
              <a:t>・ビジネスモデルの模索</a:t>
            </a:r>
            <a:endParaRPr lang="en-US" altLang="ja-JP" dirty="0"/>
          </a:p>
          <a:p>
            <a:r>
              <a:rPr lang="ja-JP" altLang="en-US" dirty="0"/>
              <a:t>　</a:t>
            </a:r>
            <a:r>
              <a:rPr lang="ja-JP" altLang="en-US" dirty="0" smtClean="0"/>
              <a:t>・標準化</a:t>
            </a:r>
            <a:r>
              <a:rPr lang="ja-JP" altLang="en-US" dirty="0"/>
              <a:t>動向</a:t>
            </a:r>
            <a:r>
              <a:rPr lang="ja-JP" altLang="en-US" dirty="0" smtClean="0"/>
              <a:t>の情報収集，適切な標準の選択</a:t>
            </a:r>
            <a:endParaRPr lang="en-US" altLang="ja-JP" dirty="0" smtClean="0"/>
          </a:p>
          <a:p>
            <a:r>
              <a:rPr lang="ja-JP" altLang="en-US" dirty="0" smtClean="0"/>
              <a:t>　・関連した </a:t>
            </a:r>
            <a:r>
              <a:rPr lang="en-US" altLang="ja-JP" dirty="0" err="1" smtClean="0"/>
              <a:t>PoD</a:t>
            </a:r>
            <a:r>
              <a:rPr lang="en-US" altLang="ja-JP" dirty="0" smtClean="0"/>
              <a:t> (</a:t>
            </a:r>
            <a:r>
              <a:rPr lang="en-US" altLang="ja-JP" dirty="0" err="1" smtClean="0"/>
              <a:t>PODi</a:t>
            </a:r>
            <a:r>
              <a:rPr lang="en-US" altLang="ja-JP" dirty="0" smtClean="0"/>
              <a:t>), PDF/VT (ISO/TC 130)  </a:t>
            </a:r>
            <a:r>
              <a:rPr lang="ja-JP" altLang="en-US" dirty="0" smtClean="0"/>
              <a:t>等との連携</a:t>
            </a:r>
            <a:endParaRPr lang="en-US" altLang="ja-JP" dirty="0" smtClean="0"/>
          </a:p>
          <a:p>
            <a:r>
              <a:rPr lang="ja-JP" altLang="en-US" dirty="0" smtClean="0"/>
              <a:t>　・プリンターサイドのローカルアプリケーション</a:t>
            </a:r>
            <a:endParaRPr lang="en-US" altLang="ja-JP" dirty="0" smtClean="0"/>
          </a:p>
        </p:txBody>
      </p:sp>
      <p:sp>
        <p:nvSpPr>
          <p:cNvPr id="24585" name="テキスト ボックス 11"/>
          <p:cNvSpPr txBox="1">
            <a:spLocks noChangeArrowheads="1"/>
          </p:cNvSpPr>
          <p:nvPr/>
        </p:nvSpPr>
        <p:spPr bwMode="auto">
          <a:xfrm>
            <a:off x="949325" y="2066925"/>
            <a:ext cx="5222905" cy="369332"/>
          </a:xfrm>
          <a:prstGeom prst="rect">
            <a:avLst/>
          </a:prstGeom>
          <a:noFill/>
          <a:ln w="9525">
            <a:noFill/>
            <a:miter lim="800000"/>
            <a:headEnd/>
            <a:tailEnd/>
          </a:ln>
        </p:spPr>
        <p:txBody>
          <a:bodyPr wrap="none">
            <a:spAutoFit/>
          </a:bodyPr>
          <a:lstStyle/>
          <a:p>
            <a:r>
              <a:rPr lang="ja-JP" altLang="en-US" sz="1800" dirty="0"/>
              <a:t>* </a:t>
            </a:r>
            <a:r>
              <a:rPr lang="en-US" altLang="ja-JP" sz="1800" dirty="0" smtClean="0"/>
              <a:t>PDF </a:t>
            </a:r>
            <a:r>
              <a:rPr lang="ja-JP" altLang="en-US" sz="1800" dirty="0"/>
              <a:t>以外</a:t>
            </a:r>
            <a:r>
              <a:rPr lang="ja-JP" altLang="en-US" sz="1800" dirty="0" smtClean="0"/>
              <a:t>の文書記述標準からのダイレクトプリント</a:t>
            </a:r>
            <a:endParaRPr lang="en-US" altLang="ja-JP" sz="1800" dirty="0"/>
          </a:p>
        </p:txBody>
      </p:sp>
      <p:pic>
        <p:nvPicPr>
          <p:cNvPr id="10" name="図 9" descr="ecma_logo_top.gif"/>
          <p:cNvPicPr>
            <a:picLocks noChangeAspect="1"/>
          </p:cNvPicPr>
          <p:nvPr/>
        </p:nvPicPr>
        <p:blipFill>
          <a:blip r:embed="rId2" cstate="print"/>
          <a:stretch>
            <a:fillRect/>
          </a:stretch>
        </p:blipFill>
        <p:spPr>
          <a:xfrm>
            <a:off x="7012705" y="1362075"/>
            <a:ext cx="1831258" cy="762000"/>
          </a:xfrm>
          <a:prstGeom prst="rect">
            <a:avLst/>
          </a:prstGeom>
        </p:spPr>
      </p:pic>
      <p:pic>
        <p:nvPicPr>
          <p:cNvPr id="12" name="Picture 1027" descr="C:\Documents and Settings\016562\デスクトップ\tmp\通信技術\iRC3170_01_s（カラーMFP）.jp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7070725" y="2289175"/>
            <a:ext cx="1684338" cy="2006600"/>
          </a:xfrm>
          <a:prstGeom prst="rect">
            <a:avLst/>
          </a:prstGeom>
          <a:noFill/>
        </p:spPr>
      </p:pic>
      <p:sp>
        <p:nvSpPr>
          <p:cNvPr id="15" name="タイトル 14"/>
          <p:cNvSpPr>
            <a:spLocks noGrp="1"/>
          </p:cNvSpPr>
          <p:nvPr>
            <p:ph type="title"/>
          </p:nvPr>
        </p:nvSpPr>
        <p:spPr/>
        <p:txBody>
          <a:bodyPr>
            <a:normAutofit fontScale="90000"/>
          </a:bodyPr>
          <a:lstStyle/>
          <a:p>
            <a:r>
              <a:rPr lang="ja-JP" altLang="en-US" sz="4000" dirty="0" smtClean="0">
                <a:latin typeface="ＭＳ Ｐゴシック" pitchFamily="50" charset="-128"/>
              </a:rPr>
              <a:t>標準化の事例 </a:t>
            </a:r>
            <a:r>
              <a:rPr lang="en-US" altLang="ja-JP" sz="4000" dirty="0" smtClean="0">
                <a:latin typeface="ＭＳ Ｐゴシック" pitchFamily="50" charset="-128"/>
              </a:rPr>
              <a:t>(5)</a:t>
            </a:r>
            <a:r>
              <a:rPr lang="ja-JP" altLang="en-US" sz="4000" dirty="0" smtClean="0">
                <a:latin typeface="ＭＳ Ｐゴシック" pitchFamily="50" charset="-128"/>
              </a:rPr>
              <a:t>“</a:t>
            </a:r>
            <a:r>
              <a:rPr lang="en-US" altLang="ja-JP" sz="4000" cap="none" dirty="0" smtClean="0">
                <a:latin typeface="ＭＳ Ｐゴシック" pitchFamily="50" charset="-128"/>
              </a:rPr>
              <a:t>Cloud</a:t>
            </a:r>
            <a:r>
              <a:rPr lang="ja-JP" altLang="en-US" sz="4000" cap="none" dirty="0" smtClean="0">
                <a:latin typeface="ＭＳ Ｐゴシック" pitchFamily="50" charset="-128"/>
              </a:rPr>
              <a:t>” </a:t>
            </a:r>
            <a:r>
              <a:rPr lang="en-US" altLang="ja-JP" sz="4000" dirty="0" smtClean="0">
                <a:latin typeface="ＭＳ Ｐゴシック" pitchFamily="50" charset="-128"/>
              </a:rPr>
              <a:t/>
            </a:r>
            <a:br>
              <a:rPr lang="en-US" altLang="ja-JP" sz="4000" dirty="0" smtClean="0">
                <a:latin typeface="ＭＳ Ｐゴシック" pitchFamily="50" charset="-128"/>
              </a:rPr>
            </a:br>
            <a:endParaRPr kumimoji="1" lang="ja-JP" altLang="en-US" dirty="0"/>
          </a:p>
        </p:txBody>
      </p:sp>
      <p:sp>
        <p:nvSpPr>
          <p:cNvPr id="13" name="日付プレースホルダ 12"/>
          <p:cNvSpPr>
            <a:spLocks noGrp="1"/>
          </p:cNvSpPr>
          <p:nvPr>
            <p:ph type="dt" sz="half" idx="10"/>
          </p:nvPr>
        </p:nvSpPr>
        <p:spPr/>
        <p:txBody>
          <a:bodyPr/>
          <a:lstStyle/>
          <a:p>
            <a:r>
              <a:rPr lang="en-US" altLang="ja-JP" smtClean="0"/>
              <a:t>2011/1/14</a:t>
            </a:r>
            <a:endParaRPr lang="en-US"/>
          </a:p>
        </p:txBody>
      </p:sp>
      <p:sp>
        <p:nvSpPr>
          <p:cNvPr id="14" name="フッター プレースホルダ 13"/>
          <p:cNvSpPr>
            <a:spLocks noGrp="1"/>
          </p:cNvSpPr>
          <p:nvPr>
            <p:ph type="ftr" sz="quarter" idx="11"/>
          </p:nvPr>
        </p:nvSpPr>
        <p:spPr/>
        <p:txBody>
          <a:bodyPr/>
          <a:lstStyle/>
          <a:p>
            <a:r>
              <a:rPr kumimoji="0" lang="zh-TW" altLang="en-US" smtClean="0"/>
              <a:t>第</a:t>
            </a:r>
            <a:r>
              <a:rPr kumimoji="0" lang="en-US" altLang="zh-TW" smtClean="0"/>
              <a:t>7</a:t>
            </a:r>
            <a:r>
              <a:rPr kumimoji="0" lang="zh-TW" altLang="en-US" smtClean="0"/>
              <a:t>回国際標準化教育研究会</a:t>
            </a:r>
            <a:endParaRPr kumimoji="0"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771525" y="1282700"/>
            <a:ext cx="7921625" cy="2279650"/>
          </a:xfrm>
          <a:prstGeom prst="rect">
            <a:avLst/>
          </a:prstGeom>
          <a:solidFill>
            <a:srgbClr val="FFFFCC"/>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6627" name="テキスト ボックス 1"/>
          <p:cNvSpPr txBox="1">
            <a:spLocks noChangeArrowheads="1"/>
          </p:cNvSpPr>
          <p:nvPr/>
        </p:nvSpPr>
        <p:spPr bwMode="auto">
          <a:xfrm>
            <a:off x="609600" y="879475"/>
            <a:ext cx="8215313" cy="4924425"/>
          </a:xfrm>
          <a:prstGeom prst="rect">
            <a:avLst/>
          </a:prstGeom>
          <a:noFill/>
          <a:ln w="9525">
            <a:noFill/>
            <a:miter lim="800000"/>
            <a:headEnd/>
            <a:tailEnd/>
          </a:ln>
        </p:spPr>
        <p:txBody>
          <a:bodyPr wrap="none">
            <a:spAutoFit/>
          </a:bodyPr>
          <a:lstStyle/>
          <a:p>
            <a:endParaRPr lang="en-US" altLang="ja-JP" sz="800" dirty="0"/>
          </a:p>
          <a:p>
            <a:endParaRPr lang="en-US" altLang="ja-JP" sz="800" dirty="0"/>
          </a:p>
          <a:p>
            <a:endParaRPr lang="en-US" altLang="ja-JP" sz="800" dirty="0"/>
          </a:p>
          <a:p>
            <a:endParaRPr lang="en-US" altLang="ja-JP" sz="800" dirty="0"/>
          </a:p>
          <a:p>
            <a:r>
              <a:rPr lang="ja-JP" altLang="en-US" dirty="0"/>
              <a:t>　</a:t>
            </a:r>
            <a:r>
              <a:rPr lang="ja-JP" altLang="en-US" dirty="0">
                <a:solidFill>
                  <a:schemeClr val="accent2"/>
                </a:solidFill>
              </a:rPr>
              <a:t>■ 市場での日本企業の影響力が大きい</a:t>
            </a:r>
            <a:endParaRPr lang="en-US" altLang="ja-JP" dirty="0">
              <a:solidFill>
                <a:schemeClr val="accent2"/>
              </a:solidFill>
            </a:endParaRPr>
          </a:p>
          <a:p>
            <a:r>
              <a:rPr lang="ja-JP" altLang="en-US" dirty="0"/>
              <a:t>　　  カメラ、事務機器ともに日本企業の市場シェアーが高い。</a:t>
            </a:r>
            <a:endParaRPr lang="en-US" altLang="ja-JP" dirty="0"/>
          </a:p>
          <a:p>
            <a:endParaRPr lang="en-US" altLang="ja-JP" sz="1000" dirty="0">
              <a:solidFill>
                <a:schemeClr val="accent2"/>
              </a:solidFill>
            </a:endParaRPr>
          </a:p>
          <a:p>
            <a:r>
              <a:rPr lang="ja-JP" altLang="en-US" dirty="0">
                <a:solidFill>
                  <a:schemeClr val="accent2"/>
                </a:solidFill>
              </a:rPr>
              <a:t>　■ 国内の業界団体の標準化体制が整っている</a:t>
            </a:r>
            <a:endParaRPr lang="en-US" altLang="ja-JP" dirty="0">
              <a:solidFill>
                <a:schemeClr val="accent2"/>
              </a:solidFill>
            </a:endParaRPr>
          </a:p>
          <a:p>
            <a:r>
              <a:rPr lang="ja-JP" altLang="en-US" dirty="0"/>
              <a:t>　　　日本の主要企業が常に集まり、話しができる体制がある。</a:t>
            </a:r>
            <a:endParaRPr lang="en-US" altLang="ja-JP" dirty="0"/>
          </a:p>
          <a:p>
            <a:r>
              <a:rPr lang="ja-JP" altLang="en-US" dirty="0"/>
              <a:t>　　　標準を作成した後の運用・管理が効率よく行える。</a:t>
            </a:r>
            <a:endParaRPr lang="en-US" altLang="ja-JP" dirty="0"/>
          </a:p>
          <a:p>
            <a:r>
              <a:rPr lang="en-US" altLang="ja-JP" dirty="0"/>
              <a:t>			</a:t>
            </a:r>
          </a:p>
          <a:p>
            <a:endParaRPr lang="en-US" altLang="ja-JP" dirty="0"/>
          </a:p>
          <a:p>
            <a:endParaRPr lang="en-US" altLang="ja-JP" sz="800" dirty="0"/>
          </a:p>
          <a:p>
            <a:r>
              <a:rPr lang="ja-JP" altLang="en-US" dirty="0" smtClean="0">
                <a:solidFill>
                  <a:srgbClr val="FF0066"/>
                </a:solidFill>
              </a:rPr>
              <a:t>まず</a:t>
            </a:r>
            <a:r>
              <a:rPr lang="ja-JP" altLang="en-US" dirty="0">
                <a:solidFill>
                  <a:srgbClr val="FF0066"/>
                </a:solidFill>
              </a:rPr>
              <a:t>日本企業を中心に国内の業界団体を絡めて標準化</a:t>
            </a:r>
            <a:endParaRPr lang="en-US" altLang="ja-JP" dirty="0">
              <a:solidFill>
                <a:srgbClr val="FF0066"/>
              </a:solidFill>
            </a:endParaRPr>
          </a:p>
          <a:p>
            <a:endParaRPr lang="en-US" altLang="ja-JP" dirty="0">
              <a:solidFill>
                <a:srgbClr val="FF0066"/>
              </a:solidFill>
            </a:endParaRPr>
          </a:p>
          <a:p>
            <a:endParaRPr lang="en-US" altLang="ja-JP" dirty="0">
              <a:solidFill>
                <a:srgbClr val="FF0066"/>
              </a:solidFill>
            </a:endParaRPr>
          </a:p>
          <a:p>
            <a:r>
              <a:rPr lang="ja-JP" altLang="en-US" dirty="0" smtClean="0">
                <a:solidFill>
                  <a:srgbClr val="FF0066"/>
                </a:solidFill>
              </a:rPr>
              <a:t>日本</a:t>
            </a:r>
            <a:r>
              <a:rPr lang="ja-JP" altLang="en-US" dirty="0">
                <a:solidFill>
                  <a:srgbClr val="FF0066"/>
                </a:solidFill>
              </a:rPr>
              <a:t>企業の影響力により、標準を国際市場に展開</a:t>
            </a:r>
          </a:p>
        </p:txBody>
      </p:sp>
      <p:sp>
        <p:nvSpPr>
          <p:cNvPr id="5" name="下矢印 4"/>
          <p:cNvSpPr/>
          <p:nvPr/>
        </p:nvSpPr>
        <p:spPr>
          <a:xfrm>
            <a:off x="4264025" y="3706813"/>
            <a:ext cx="546100" cy="509587"/>
          </a:xfrm>
          <a:prstGeom prst="downArrow">
            <a:avLst/>
          </a:prstGeom>
          <a:solidFill>
            <a:schemeClr val="accent1">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8" name="下矢印 7"/>
          <p:cNvSpPr/>
          <p:nvPr/>
        </p:nvSpPr>
        <p:spPr>
          <a:xfrm>
            <a:off x="4262438" y="4738688"/>
            <a:ext cx="546100" cy="509587"/>
          </a:xfrm>
          <a:prstGeom prst="downArrow">
            <a:avLst/>
          </a:prstGeom>
          <a:solidFill>
            <a:schemeClr val="accent1">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1" name="タイトル 10"/>
          <p:cNvSpPr>
            <a:spLocks noGrp="1"/>
          </p:cNvSpPr>
          <p:nvPr>
            <p:ph type="title"/>
          </p:nvPr>
        </p:nvSpPr>
        <p:spPr/>
        <p:txBody>
          <a:bodyPr>
            <a:normAutofit fontScale="90000"/>
          </a:bodyPr>
          <a:lstStyle/>
          <a:p>
            <a:r>
              <a:rPr lang="ja-JP" altLang="en-US" sz="4000" dirty="0" smtClean="0">
                <a:latin typeface="ＭＳ Ｐゴシック" pitchFamily="50" charset="-128"/>
              </a:rPr>
              <a:t>カメラ、事務機器の事例から</a:t>
            </a:r>
            <a:r>
              <a:rPr lang="en-US" altLang="ja-JP" sz="4000" dirty="0" smtClean="0">
                <a:latin typeface="ＭＳ Ｐゴシック" pitchFamily="50" charset="-128"/>
              </a:rPr>
              <a:t/>
            </a:r>
            <a:br>
              <a:rPr lang="en-US" altLang="ja-JP" sz="4000" dirty="0" smtClean="0">
                <a:latin typeface="ＭＳ Ｐゴシック" pitchFamily="50" charset="-128"/>
              </a:rPr>
            </a:br>
            <a:endParaRPr kumimoji="1" lang="ja-JP" altLang="en-US" dirty="0"/>
          </a:p>
        </p:txBody>
      </p:sp>
      <p:sp>
        <p:nvSpPr>
          <p:cNvPr id="7" name="日付プレースホルダ 6"/>
          <p:cNvSpPr>
            <a:spLocks noGrp="1"/>
          </p:cNvSpPr>
          <p:nvPr>
            <p:ph type="dt" sz="half" idx="10"/>
          </p:nvPr>
        </p:nvSpPr>
        <p:spPr/>
        <p:txBody>
          <a:bodyPr/>
          <a:lstStyle/>
          <a:p>
            <a:r>
              <a:rPr lang="en-US" altLang="ja-JP" smtClean="0"/>
              <a:t>2011/1/14</a:t>
            </a:r>
            <a:endParaRPr lang="en-US"/>
          </a:p>
        </p:txBody>
      </p:sp>
      <p:sp>
        <p:nvSpPr>
          <p:cNvPr id="9" name="フッター プレースホルダ 8"/>
          <p:cNvSpPr>
            <a:spLocks noGrp="1"/>
          </p:cNvSpPr>
          <p:nvPr>
            <p:ph type="ftr" sz="quarter" idx="11"/>
          </p:nvPr>
        </p:nvSpPr>
        <p:spPr/>
        <p:txBody>
          <a:bodyPr/>
          <a:lstStyle/>
          <a:p>
            <a:r>
              <a:rPr kumimoji="0" lang="zh-TW" altLang="en-US" smtClean="0"/>
              <a:t>第</a:t>
            </a:r>
            <a:r>
              <a:rPr kumimoji="0" lang="en-US" altLang="zh-TW" smtClean="0"/>
              <a:t>7</a:t>
            </a:r>
            <a:r>
              <a:rPr kumimoji="0" lang="zh-TW" altLang="en-US" smtClean="0"/>
              <a:t>回国際標準化教育研究会</a:t>
            </a:r>
            <a:endParaRPr kumimoji="0"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グループ化 26"/>
          <p:cNvGrpSpPr/>
          <p:nvPr/>
        </p:nvGrpSpPr>
        <p:grpSpPr>
          <a:xfrm>
            <a:off x="2960688" y="2395379"/>
            <a:ext cx="3089592" cy="3085624"/>
            <a:chOff x="2732088" y="2101215"/>
            <a:chExt cx="3460432" cy="3455988"/>
          </a:xfrm>
        </p:grpSpPr>
        <p:sp>
          <p:nvSpPr>
            <p:cNvPr id="48" name="パイ 47"/>
            <p:cNvSpPr/>
            <p:nvPr/>
          </p:nvSpPr>
          <p:spPr>
            <a:xfrm>
              <a:off x="2851468" y="2113915"/>
              <a:ext cx="3336925" cy="3443288"/>
            </a:xfrm>
            <a:prstGeom prst="pie">
              <a:avLst>
                <a:gd name="adj1" fmla="val 16172560"/>
                <a:gd name="adj2" fmla="val 5507124"/>
              </a:avLst>
            </a:prstGeom>
            <a:solidFill>
              <a:srgbClr val="FFFFCC"/>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chemeClr val="tx1"/>
                </a:solidFill>
              </a:endParaRPr>
            </a:p>
          </p:txBody>
        </p:sp>
        <p:sp>
          <p:nvSpPr>
            <p:cNvPr id="49" name="パイ 48"/>
            <p:cNvSpPr/>
            <p:nvPr/>
          </p:nvSpPr>
          <p:spPr>
            <a:xfrm>
              <a:off x="2732088" y="2101215"/>
              <a:ext cx="3454400" cy="3455988"/>
            </a:xfrm>
            <a:prstGeom prst="pie">
              <a:avLst>
                <a:gd name="adj1" fmla="val 5445597"/>
                <a:gd name="adj2" fmla="val 15143932"/>
              </a:avLst>
            </a:prstGeom>
            <a:solidFill>
              <a:schemeClr val="accent1">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chemeClr val="tx1"/>
                </a:solidFill>
              </a:endParaRPr>
            </a:p>
          </p:txBody>
        </p:sp>
        <p:sp>
          <p:nvSpPr>
            <p:cNvPr id="50" name="パイ 49"/>
            <p:cNvSpPr/>
            <p:nvPr/>
          </p:nvSpPr>
          <p:spPr>
            <a:xfrm>
              <a:off x="2736533" y="2101216"/>
              <a:ext cx="3455987" cy="3455987"/>
            </a:xfrm>
            <a:prstGeom prst="pie">
              <a:avLst>
                <a:gd name="adj1" fmla="val 15213021"/>
                <a:gd name="adj2" fmla="val 16250192"/>
              </a:avLst>
            </a:prstGeom>
            <a:solidFill>
              <a:srgbClr val="FFC0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chemeClr val="tx1"/>
                </a:solidFill>
              </a:endParaRPr>
            </a:p>
          </p:txBody>
        </p:sp>
      </p:grpSp>
      <p:pic>
        <p:nvPicPr>
          <p:cNvPr id="7177" name="Picture 1086" descr="\\canon.net\folder\課フォルダ\奇数\1559\Internal\20.高崎経済大学講演資料\承認済画像及びロゴデータ\iRC3170_01_s（カラーMFP）.jpg"/>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6525895" y="3245046"/>
            <a:ext cx="1007316" cy="1201224"/>
          </a:xfrm>
          <a:prstGeom prst="rect">
            <a:avLst/>
          </a:prstGeom>
          <a:noFill/>
          <a:ln w="9525">
            <a:noFill/>
            <a:miter lim="800000"/>
            <a:headEnd/>
            <a:tailEnd/>
          </a:ln>
        </p:spPr>
      </p:pic>
      <p:pic>
        <p:nvPicPr>
          <p:cNvPr id="7178" name="Picture 1087" descr="\\canon.net\folder\課フォルダ\奇数\1559\Internal\20.高崎経済大学講演資料\承認済画像及びロゴデータ\p32_33Satera_LBP5400_hi_s(SATERA).jp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6165850" y="4582437"/>
            <a:ext cx="1120639" cy="1137007"/>
          </a:xfrm>
          <a:prstGeom prst="rect">
            <a:avLst/>
          </a:prstGeom>
          <a:noFill/>
          <a:ln w="9525">
            <a:noFill/>
            <a:miter lim="800000"/>
            <a:headEnd/>
            <a:tailEnd/>
          </a:ln>
        </p:spPr>
      </p:pic>
      <p:pic>
        <p:nvPicPr>
          <p:cNvPr id="7179" name="Picture 1088" descr="\\canon.net\folder\課フォルダ\奇数\1559\Internal\20.高崎経済大学講演資料\承認済画像及びロゴデータ\DR1210C(0227)4c_s(スキャナ）.jpg"/>
          <p:cNvPicPr>
            <a:picLocks noChangeAspect="1" noChangeArrowheads="1"/>
          </p:cNvPicPr>
          <p:nvPr/>
        </p:nvPicPr>
        <p:blipFill>
          <a:blip r:embed="rId4" cstate="print">
            <a:clrChange>
              <a:clrFrom>
                <a:srgbClr val="F4F4F4"/>
              </a:clrFrom>
              <a:clrTo>
                <a:srgbClr val="F4F4F4">
                  <a:alpha val="0"/>
                </a:srgbClr>
              </a:clrTo>
            </a:clrChange>
          </a:blip>
          <a:srcRect/>
          <a:stretch>
            <a:fillRect/>
          </a:stretch>
        </p:blipFill>
        <p:spPr bwMode="auto">
          <a:xfrm>
            <a:off x="5062538" y="5415576"/>
            <a:ext cx="1027463" cy="734082"/>
          </a:xfrm>
          <a:prstGeom prst="rect">
            <a:avLst/>
          </a:prstGeom>
          <a:noFill/>
          <a:ln w="9525">
            <a:noFill/>
            <a:miter lim="800000"/>
            <a:headEnd/>
            <a:tailEnd/>
          </a:ln>
        </p:spPr>
      </p:pic>
      <p:pic>
        <p:nvPicPr>
          <p:cNvPr id="7180" name="Picture 1089" descr="\\canon.net\folder\課フォルダ\奇数\1559\Internal\20.高崎経済大学講演資料\承認済画像及びロゴデータ\Modena_J_C2_s（MP610）.jpg"/>
          <p:cNvPicPr>
            <a:picLocks noChangeAspect="1" noChangeArrowheads="1"/>
          </p:cNvPicPr>
          <p:nvPr/>
        </p:nvPicPr>
        <p:blipFill>
          <a:blip r:embed="rId5" cstate="print">
            <a:clrChange>
              <a:clrFrom>
                <a:srgbClr val="FEFEFE"/>
              </a:clrFrom>
              <a:clrTo>
                <a:srgbClr val="FEFEFE">
                  <a:alpha val="0"/>
                </a:srgbClr>
              </a:clrTo>
            </a:clrChange>
          </a:blip>
          <a:srcRect/>
          <a:stretch>
            <a:fillRect/>
          </a:stretch>
        </p:blipFill>
        <p:spPr bwMode="auto">
          <a:xfrm>
            <a:off x="3626485" y="5572265"/>
            <a:ext cx="1349804" cy="900289"/>
          </a:xfrm>
          <a:prstGeom prst="rect">
            <a:avLst/>
          </a:prstGeom>
          <a:noFill/>
          <a:ln w="9525">
            <a:noFill/>
            <a:miter lim="800000"/>
            <a:headEnd/>
            <a:tailEnd/>
          </a:ln>
        </p:spPr>
      </p:pic>
      <p:pic>
        <p:nvPicPr>
          <p:cNvPr id="7181" name="Picture 1090" descr="\\canon.net\folder\課フォルダ\奇数\1559\Internal\20.高崎経済大学講演資料\承認済画像及びロゴデータ\wordtank V90_s（電子辞書）.jpg"/>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2584768" y="5469646"/>
            <a:ext cx="1047609" cy="929249"/>
          </a:xfrm>
          <a:prstGeom prst="rect">
            <a:avLst/>
          </a:prstGeom>
          <a:noFill/>
          <a:ln w="9525">
            <a:noFill/>
            <a:miter lim="800000"/>
            <a:headEnd/>
            <a:tailEnd/>
          </a:ln>
        </p:spPr>
      </p:pic>
      <p:pic>
        <p:nvPicPr>
          <p:cNvPr id="7182" name="Picture 1093" descr="\\canon.net\folder\課フォルダ\奇数\1559\Internal\20.高崎経済大学講演資料\承認済画像及びロゴデータ\D120_dom_main_s（HV20）.jpg"/>
          <p:cNvPicPr>
            <a:picLocks noChangeAspect="1" noChangeArrowheads="1"/>
          </p:cNvPicPr>
          <p:nvPr/>
        </p:nvPicPr>
        <p:blipFill>
          <a:blip r:embed="rId7" cstate="print">
            <a:clrChange>
              <a:clrFrom>
                <a:srgbClr val="FFFFFF"/>
              </a:clrFrom>
              <a:clrTo>
                <a:srgbClr val="FFFFFF">
                  <a:alpha val="0"/>
                </a:srgbClr>
              </a:clrTo>
            </a:clrChange>
          </a:blip>
          <a:srcRect/>
          <a:stretch>
            <a:fillRect/>
          </a:stretch>
        </p:blipFill>
        <p:spPr bwMode="auto">
          <a:xfrm>
            <a:off x="1879918" y="2481469"/>
            <a:ext cx="1027463" cy="760524"/>
          </a:xfrm>
          <a:prstGeom prst="rect">
            <a:avLst/>
          </a:prstGeom>
          <a:noFill/>
          <a:ln w="9525">
            <a:noFill/>
            <a:miter lim="800000"/>
            <a:headEnd/>
            <a:tailEnd/>
          </a:ln>
        </p:spPr>
      </p:pic>
      <p:pic>
        <p:nvPicPr>
          <p:cNvPr id="7183" name="Picture 1094" descr="\\canon.net\folder\課フォルダ\奇数\1559\Internal\20.高崎経済大学講演資料\承認済画像及びロゴデータ\ec230_10_s(IXY DIGITAL2000）.jpg"/>
          <p:cNvPicPr>
            <a:picLocks noChangeAspect="1" noChangeArrowheads="1"/>
          </p:cNvPicPr>
          <p:nvPr/>
        </p:nvPicPr>
        <p:blipFill>
          <a:blip r:embed="rId8" cstate="print">
            <a:clrChange>
              <a:clrFrom>
                <a:srgbClr val="FFFFFF"/>
              </a:clrFrom>
              <a:clrTo>
                <a:srgbClr val="FFFFFF">
                  <a:alpha val="0"/>
                </a:srgbClr>
              </a:clrTo>
            </a:clrChange>
          </a:blip>
          <a:srcRect/>
          <a:stretch>
            <a:fillRect/>
          </a:stretch>
        </p:blipFill>
        <p:spPr bwMode="auto">
          <a:xfrm>
            <a:off x="1696403" y="4524333"/>
            <a:ext cx="1244036" cy="842369"/>
          </a:xfrm>
          <a:prstGeom prst="rect">
            <a:avLst/>
          </a:prstGeom>
          <a:noFill/>
          <a:ln w="9525">
            <a:noFill/>
            <a:miter lim="800000"/>
            <a:headEnd/>
            <a:tailEnd/>
          </a:ln>
        </p:spPr>
      </p:pic>
      <p:pic>
        <p:nvPicPr>
          <p:cNvPr id="7184" name="Picture 1095" descr="\\canon.net\folder\課フォルダ\奇数\1559\Internal\20.高崎経済大学講演資料\承認済画像及びロゴデータ\K215_54_s(EOS１DsMARKⅢ）.jpg"/>
          <p:cNvPicPr>
            <a:picLocks noChangeAspect="1" noChangeArrowheads="1"/>
          </p:cNvPicPr>
          <p:nvPr/>
        </p:nvPicPr>
        <p:blipFill>
          <a:blip r:embed="rId9" cstate="print">
            <a:clrChange>
              <a:clrFrom>
                <a:srgbClr val="FFFFFF"/>
              </a:clrFrom>
              <a:clrTo>
                <a:srgbClr val="FFFFFF">
                  <a:alpha val="0"/>
                </a:srgbClr>
              </a:clrTo>
            </a:clrChange>
          </a:blip>
          <a:srcRect/>
          <a:stretch>
            <a:fillRect/>
          </a:stretch>
        </p:blipFill>
        <p:spPr bwMode="auto">
          <a:xfrm>
            <a:off x="1359853" y="3464668"/>
            <a:ext cx="1208779" cy="896511"/>
          </a:xfrm>
          <a:prstGeom prst="rect">
            <a:avLst/>
          </a:prstGeom>
          <a:noFill/>
          <a:ln w="9525">
            <a:noFill/>
            <a:miter lim="800000"/>
            <a:headEnd/>
            <a:tailEnd/>
          </a:ln>
        </p:spPr>
      </p:pic>
      <p:pic>
        <p:nvPicPr>
          <p:cNvPr id="7185" name="Picture 1098" descr="\\canon.net\folder\課フォルダ\奇数\1559\Internal\20.高崎経済大学講演資料\承認済画像及びロゴデータ\CLC5000（黒除去）.jpg"/>
          <p:cNvPicPr>
            <a:picLocks noChangeAspect="1" noChangeArrowheads="1"/>
          </p:cNvPicPr>
          <p:nvPr/>
        </p:nvPicPr>
        <p:blipFill>
          <a:blip r:embed="rId10" cstate="print"/>
          <a:srcRect/>
          <a:stretch>
            <a:fillRect/>
          </a:stretch>
        </p:blipFill>
        <p:spPr bwMode="auto">
          <a:xfrm>
            <a:off x="5948681" y="2133112"/>
            <a:ext cx="1473200" cy="974578"/>
          </a:xfrm>
          <a:prstGeom prst="rect">
            <a:avLst/>
          </a:prstGeom>
          <a:noFill/>
          <a:ln w="9525">
            <a:noFill/>
            <a:miter lim="800000"/>
            <a:headEnd/>
            <a:tailEnd/>
          </a:ln>
        </p:spPr>
      </p:pic>
      <p:pic>
        <p:nvPicPr>
          <p:cNvPr id="7186" name="Picture 1099" descr="\\canon.net\folder\課フォルダ\奇数\1559\Internal\20.高崎経済大学講演資料\承認済画像及びロゴデータ\ステッパー（黒除去）.jpg"/>
          <p:cNvPicPr>
            <a:picLocks noChangeAspect="1" noChangeArrowheads="1"/>
          </p:cNvPicPr>
          <p:nvPr/>
        </p:nvPicPr>
        <p:blipFill>
          <a:blip r:embed="rId11" cstate="print"/>
          <a:srcRect/>
          <a:stretch>
            <a:fillRect/>
          </a:stretch>
        </p:blipFill>
        <p:spPr bwMode="auto">
          <a:xfrm>
            <a:off x="3210560" y="1234342"/>
            <a:ext cx="1279292" cy="1019908"/>
          </a:xfrm>
          <a:prstGeom prst="rect">
            <a:avLst/>
          </a:prstGeom>
          <a:noFill/>
          <a:ln w="9525">
            <a:noFill/>
            <a:miter lim="800000"/>
            <a:headEnd/>
            <a:tailEnd/>
          </a:ln>
        </p:spPr>
      </p:pic>
      <p:sp>
        <p:nvSpPr>
          <p:cNvPr id="7188" name="Text Box 1050"/>
          <p:cNvSpPr txBox="1">
            <a:spLocks noChangeArrowheads="1"/>
          </p:cNvSpPr>
          <p:nvPr/>
        </p:nvSpPr>
        <p:spPr bwMode="auto">
          <a:xfrm>
            <a:off x="4706938" y="3732530"/>
            <a:ext cx="1420812" cy="708025"/>
          </a:xfrm>
          <a:prstGeom prst="rect">
            <a:avLst/>
          </a:prstGeom>
          <a:noFill/>
          <a:ln w="9525">
            <a:noFill/>
            <a:miter lim="800000"/>
            <a:headEnd/>
            <a:tailEnd/>
          </a:ln>
        </p:spPr>
        <p:txBody>
          <a:bodyPr>
            <a:spAutoFit/>
          </a:bodyPr>
          <a:lstStyle/>
          <a:p>
            <a:pPr algn="ctr"/>
            <a:r>
              <a:rPr lang="ja-JP" altLang="en-US" sz="2000" b="1" dirty="0">
                <a:solidFill>
                  <a:schemeClr val="accent2"/>
                </a:solidFill>
              </a:rPr>
              <a:t>オフィス</a:t>
            </a:r>
            <a:r>
              <a:rPr lang="en-US" altLang="ja-JP" sz="2000" b="1" dirty="0">
                <a:solidFill>
                  <a:schemeClr val="accent2"/>
                </a:solidFill>
              </a:rPr>
              <a:t>50</a:t>
            </a:r>
            <a:r>
              <a:rPr lang="ja-JP" altLang="en-US" sz="2000" b="1" dirty="0">
                <a:solidFill>
                  <a:schemeClr val="accent2"/>
                </a:solidFill>
              </a:rPr>
              <a:t>％</a:t>
            </a:r>
          </a:p>
        </p:txBody>
      </p:sp>
      <p:sp>
        <p:nvSpPr>
          <p:cNvPr id="7191" name="Text Box 1050"/>
          <p:cNvSpPr txBox="1">
            <a:spLocks noChangeArrowheads="1"/>
          </p:cNvSpPr>
          <p:nvPr/>
        </p:nvSpPr>
        <p:spPr bwMode="auto">
          <a:xfrm>
            <a:off x="2878138" y="3689350"/>
            <a:ext cx="1527175" cy="708025"/>
          </a:xfrm>
          <a:prstGeom prst="rect">
            <a:avLst/>
          </a:prstGeom>
          <a:noFill/>
          <a:ln w="9525">
            <a:noFill/>
            <a:miter lim="800000"/>
            <a:headEnd/>
            <a:tailEnd/>
          </a:ln>
        </p:spPr>
        <p:txBody>
          <a:bodyPr>
            <a:spAutoFit/>
          </a:bodyPr>
          <a:lstStyle/>
          <a:p>
            <a:pPr algn="ctr"/>
            <a:r>
              <a:rPr lang="ja-JP" altLang="en-US" sz="2000" b="1" dirty="0">
                <a:solidFill>
                  <a:schemeClr val="accent2"/>
                </a:solidFill>
              </a:rPr>
              <a:t>コンシューマ</a:t>
            </a:r>
            <a:r>
              <a:rPr lang="en-US" altLang="ja-JP" sz="2000" b="1" dirty="0">
                <a:solidFill>
                  <a:schemeClr val="accent2"/>
                </a:solidFill>
              </a:rPr>
              <a:t>47</a:t>
            </a:r>
            <a:r>
              <a:rPr lang="ja-JP" altLang="en-US" sz="2000" b="1" dirty="0">
                <a:solidFill>
                  <a:schemeClr val="accent2"/>
                </a:solidFill>
              </a:rPr>
              <a:t>％</a:t>
            </a:r>
          </a:p>
        </p:txBody>
      </p:sp>
      <p:sp>
        <p:nvSpPr>
          <p:cNvPr id="7193" name="Text Box 29"/>
          <p:cNvSpPr txBox="1">
            <a:spLocks noChangeArrowheads="1"/>
          </p:cNvSpPr>
          <p:nvPr/>
        </p:nvSpPr>
        <p:spPr bwMode="auto">
          <a:xfrm>
            <a:off x="6672263" y="6232525"/>
            <a:ext cx="1800225" cy="369888"/>
          </a:xfrm>
          <a:prstGeom prst="rect">
            <a:avLst/>
          </a:prstGeom>
          <a:noFill/>
          <a:ln w="9525">
            <a:noFill/>
            <a:miter lim="800000"/>
            <a:headEnd/>
            <a:tailEnd/>
          </a:ln>
        </p:spPr>
        <p:txBody>
          <a:bodyPr wrap="none">
            <a:spAutoFit/>
          </a:bodyPr>
          <a:lstStyle/>
          <a:p>
            <a:r>
              <a:rPr lang="en-US" altLang="ja-JP" sz="1800" dirty="0">
                <a:latin typeface="ＭＳ Ｐゴシック" pitchFamily="50" charset="-128"/>
              </a:rPr>
              <a:t>2009</a:t>
            </a:r>
            <a:r>
              <a:rPr lang="ja-JP" altLang="en-US" sz="1800" dirty="0">
                <a:latin typeface="ＭＳ Ｐゴシック" pitchFamily="50" charset="-128"/>
              </a:rPr>
              <a:t>年</a:t>
            </a:r>
            <a:r>
              <a:rPr lang="en-US" altLang="ja-JP" sz="1800" dirty="0">
                <a:latin typeface="ＭＳ Ｐゴシック" pitchFamily="50" charset="-128"/>
              </a:rPr>
              <a:t>12</a:t>
            </a:r>
            <a:r>
              <a:rPr lang="ja-JP" altLang="en-US" sz="1800" dirty="0">
                <a:latin typeface="ＭＳ Ｐゴシック" pitchFamily="50" charset="-128"/>
              </a:rPr>
              <a:t>月現在</a:t>
            </a:r>
            <a:endParaRPr lang="ja-JP" altLang="en-US" sz="1000" dirty="0">
              <a:latin typeface="ＭＳ Ｐゴシック" pitchFamily="50" charset="-128"/>
            </a:endParaRPr>
          </a:p>
        </p:txBody>
      </p:sp>
      <p:sp>
        <p:nvSpPr>
          <p:cNvPr id="7173" name="Text Box 1051"/>
          <p:cNvSpPr txBox="1">
            <a:spLocks noChangeArrowheads="1"/>
          </p:cNvSpPr>
          <p:nvPr/>
        </p:nvSpPr>
        <p:spPr bwMode="auto">
          <a:xfrm>
            <a:off x="4498023" y="1329055"/>
            <a:ext cx="2362200" cy="707886"/>
          </a:xfrm>
          <a:prstGeom prst="rect">
            <a:avLst/>
          </a:prstGeom>
          <a:noFill/>
          <a:ln w="9525">
            <a:noFill/>
            <a:miter lim="800000"/>
            <a:headEnd/>
            <a:tailEnd/>
          </a:ln>
        </p:spPr>
        <p:txBody>
          <a:bodyPr>
            <a:spAutoFit/>
          </a:bodyPr>
          <a:lstStyle/>
          <a:p>
            <a:r>
              <a:rPr lang="ja-JP" altLang="en-US" sz="2000" b="1" dirty="0">
                <a:solidFill>
                  <a:schemeClr val="accent2"/>
                </a:solidFill>
              </a:rPr>
              <a:t>産業</a:t>
            </a:r>
            <a:r>
              <a:rPr lang="ja-JP" altLang="en-US" sz="2000" b="1" dirty="0" smtClean="0">
                <a:solidFill>
                  <a:schemeClr val="accent2"/>
                </a:solidFill>
              </a:rPr>
              <a:t>機器</a:t>
            </a:r>
            <a:endParaRPr lang="en-US" altLang="ja-JP" sz="2000" b="1" dirty="0" smtClean="0">
              <a:solidFill>
                <a:schemeClr val="accent2"/>
              </a:solidFill>
            </a:endParaRPr>
          </a:p>
          <a:p>
            <a:r>
              <a:rPr lang="ja-JP" altLang="en-US" sz="2000" b="1" dirty="0" smtClean="0">
                <a:solidFill>
                  <a:schemeClr val="accent2"/>
                </a:solidFill>
              </a:rPr>
              <a:t>その他　　</a:t>
            </a:r>
            <a:r>
              <a:rPr lang="en-US" altLang="ja-JP" sz="2000" b="1" dirty="0" smtClean="0">
                <a:solidFill>
                  <a:schemeClr val="accent2"/>
                </a:solidFill>
              </a:rPr>
              <a:t>3</a:t>
            </a:r>
            <a:r>
              <a:rPr lang="ja-JP" altLang="en-US" sz="2000" b="1" dirty="0" smtClean="0">
                <a:solidFill>
                  <a:schemeClr val="accent2"/>
                </a:solidFill>
              </a:rPr>
              <a:t>％    　　</a:t>
            </a:r>
            <a:endParaRPr lang="ja-JP" altLang="en-US" sz="2000" b="1" dirty="0">
              <a:solidFill>
                <a:schemeClr val="accent2"/>
              </a:solidFill>
            </a:endParaRPr>
          </a:p>
        </p:txBody>
      </p:sp>
      <p:sp>
        <p:nvSpPr>
          <p:cNvPr id="26" name="タイトル 25"/>
          <p:cNvSpPr>
            <a:spLocks noGrp="1"/>
          </p:cNvSpPr>
          <p:nvPr>
            <p:ph type="title"/>
          </p:nvPr>
        </p:nvSpPr>
        <p:spPr/>
        <p:txBody>
          <a:bodyPr>
            <a:normAutofit fontScale="90000"/>
          </a:bodyPr>
          <a:lstStyle/>
          <a:p>
            <a:r>
              <a:rPr lang="ja-JP" altLang="en-US" dirty="0" smtClean="0"/>
              <a:t>キヤノンの事業分野</a:t>
            </a:r>
            <a:r>
              <a:rPr lang="en-US" altLang="ja-JP" dirty="0" smtClean="0"/>
              <a:t/>
            </a:r>
            <a:br>
              <a:rPr lang="en-US" altLang="ja-JP" dirty="0" smtClean="0"/>
            </a:br>
            <a:endParaRPr kumimoji="1" lang="ja-JP" altLang="en-US" dirty="0"/>
          </a:p>
        </p:txBody>
      </p:sp>
      <p:sp>
        <p:nvSpPr>
          <p:cNvPr id="21" name="日付プレースホルダ 20"/>
          <p:cNvSpPr>
            <a:spLocks noGrp="1"/>
          </p:cNvSpPr>
          <p:nvPr>
            <p:ph type="dt" sz="half" idx="10"/>
          </p:nvPr>
        </p:nvSpPr>
        <p:spPr/>
        <p:txBody>
          <a:bodyPr/>
          <a:lstStyle/>
          <a:p>
            <a:r>
              <a:rPr lang="en-US" altLang="ja-JP" smtClean="0"/>
              <a:t>2011/1/14</a:t>
            </a:r>
            <a:endParaRPr lang="en-US" dirty="0"/>
          </a:p>
        </p:txBody>
      </p:sp>
      <p:sp>
        <p:nvSpPr>
          <p:cNvPr id="22" name="フッター プレースホルダ 21"/>
          <p:cNvSpPr>
            <a:spLocks noGrp="1"/>
          </p:cNvSpPr>
          <p:nvPr>
            <p:ph type="ftr" sz="quarter" idx="11"/>
          </p:nvPr>
        </p:nvSpPr>
        <p:spPr/>
        <p:txBody>
          <a:bodyPr/>
          <a:lstStyle/>
          <a:p>
            <a:r>
              <a:rPr kumimoji="0" lang="zh-TW" altLang="en-US" smtClean="0"/>
              <a:t>第</a:t>
            </a:r>
            <a:r>
              <a:rPr kumimoji="0" lang="en-US" altLang="zh-TW" smtClean="0"/>
              <a:t>7</a:t>
            </a:r>
            <a:r>
              <a:rPr kumimoji="0" lang="zh-TW" altLang="en-US" smtClean="0"/>
              <a:t>回国際標準化教育研究会</a:t>
            </a:r>
            <a:endParaRPr kumimoji="0" lang="en-US" dirty="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normAutofit fontScale="90000"/>
          </a:bodyPr>
          <a:lstStyle/>
          <a:p>
            <a:pPr algn="ctr"/>
            <a:r>
              <a:rPr lang="ja-JP" altLang="en-US" sz="4400" dirty="0" smtClean="0"/>
              <a:t>標準化教育への取り組み</a:t>
            </a:r>
            <a:br>
              <a:rPr lang="ja-JP" altLang="en-US" sz="4400" dirty="0" smtClean="0"/>
            </a:br>
            <a:endParaRPr kumimoji="1" lang="ja-JP" altLang="en-US" dirty="0"/>
          </a:p>
        </p:txBody>
      </p:sp>
      <p:sp>
        <p:nvSpPr>
          <p:cNvPr id="3" name="日付プレースホルダ 2"/>
          <p:cNvSpPr>
            <a:spLocks noGrp="1"/>
          </p:cNvSpPr>
          <p:nvPr>
            <p:ph type="dt" sz="half" idx="10"/>
          </p:nvPr>
        </p:nvSpPr>
        <p:spPr/>
        <p:txBody>
          <a:bodyPr/>
          <a:lstStyle/>
          <a:p>
            <a:r>
              <a:rPr lang="en-US" altLang="ja-JP" smtClean="0"/>
              <a:t>2011/1/14</a:t>
            </a:r>
            <a:endParaRPr lang="en-US"/>
          </a:p>
        </p:txBody>
      </p:sp>
      <p:sp>
        <p:nvSpPr>
          <p:cNvPr id="4" name="フッター プレースホルダ 3"/>
          <p:cNvSpPr>
            <a:spLocks noGrp="1"/>
          </p:cNvSpPr>
          <p:nvPr>
            <p:ph type="ftr" sz="quarter" idx="11"/>
          </p:nvPr>
        </p:nvSpPr>
        <p:spPr/>
        <p:txBody>
          <a:bodyPr/>
          <a:lstStyle/>
          <a:p>
            <a:r>
              <a:rPr kumimoji="0" lang="zh-TW" altLang="en-US" smtClean="0"/>
              <a:t>第</a:t>
            </a:r>
            <a:r>
              <a:rPr kumimoji="0" lang="en-US" altLang="zh-TW" smtClean="0"/>
              <a:t>7</a:t>
            </a:r>
            <a:r>
              <a:rPr kumimoji="0" lang="zh-TW" altLang="en-US" smtClean="0"/>
              <a:t>回国際標準化教育研究会</a:t>
            </a:r>
            <a:endParaRPr kumimoji="0"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noFill/>
        </p:spPr>
        <p:txBody>
          <a:bodyPr>
            <a:normAutofit/>
          </a:bodyPr>
          <a:lstStyle/>
          <a:p>
            <a:r>
              <a:rPr lang="ja-JP" altLang="en-US" dirty="0" smtClean="0"/>
              <a:t>標準化教育の現状</a:t>
            </a:r>
            <a:endParaRPr kumimoji="1" lang="ja-JP" altLang="en-US" dirty="0"/>
          </a:p>
        </p:txBody>
      </p:sp>
      <p:sp>
        <p:nvSpPr>
          <p:cNvPr id="3" name="コンテンツ プレースホルダ 2"/>
          <p:cNvSpPr>
            <a:spLocks noGrp="1"/>
          </p:cNvSpPr>
          <p:nvPr>
            <p:ph idx="1"/>
          </p:nvPr>
        </p:nvSpPr>
        <p:spPr/>
        <p:txBody>
          <a:bodyPr>
            <a:normAutofit/>
          </a:bodyPr>
          <a:lstStyle/>
          <a:p>
            <a:r>
              <a:rPr kumimoji="1" lang="ja-JP" altLang="en-US" dirty="0" smtClean="0">
                <a:latin typeface="HGPｺﾞｼｯｸE" pitchFamily="50" charset="-128"/>
                <a:ea typeface="HGPｺﾞｼｯｸE" pitchFamily="50" charset="-128"/>
              </a:rPr>
              <a:t>次ページに示すプログラムで，半日コースを設定。</a:t>
            </a:r>
            <a:endParaRPr kumimoji="1" lang="en-US" altLang="ja-JP" dirty="0" smtClean="0">
              <a:latin typeface="HGPｺﾞｼｯｸE" pitchFamily="50" charset="-128"/>
              <a:ea typeface="HGPｺﾞｼｯｸE" pitchFamily="50" charset="-128"/>
            </a:endParaRPr>
          </a:p>
          <a:p>
            <a:r>
              <a:rPr kumimoji="1" lang="ja-JP" altLang="en-US" dirty="0" smtClean="0">
                <a:latin typeface="HGPｺﾞｼｯｸE" pitchFamily="50" charset="-128"/>
                <a:ea typeface="HGPｺﾞｼｯｸE" pitchFamily="50" charset="-128"/>
              </a:rPr>
              <a:t>現状の構成は２００７年から，年に１～２回不定期に実施。</a:t>
            </a:r>
            <a:endParaRPr kumimoji="1" lang="en-US" altLang="ja-JP" dirty="0" smtClean="0">
              <a:latin typeface="HGPｺﾞｼｯｸE" pitchFamily="50" charset="-128"/>
              <a:ea typeface="HGPｺﾞｼｯｸE" pitchFamily="50" charset="-128"/>
            </a:endParaRPr>
          </a:p>
          <a:p>
            <a:r>
              <a:rPr lang="ja-JP" altLang="en-US" dirty="0" smtClean="0">
                <a:latin typeface="HGPｺﾞｼｯｸE" pitchFamily="50" charset="-128"/>
                <a:ea typeface="HGPｺﾞｼｯｸE" pitchFamily="50" charset="-128"/>
              </a:rPr>
              <a:t>事業部および関係会社からのリクエストに応じ，適宜開催。</a:t>
            </a:r>
            <a:endParaRPr lang="en-US" altLang="ja-JP" dirty="0" smtClean="0">
              <a:latin typeface="HGPｺﾞｼｯｸE" pitchFamily="50" charset="-128"/>
              <a:ea typeface="HGPｺﾞｼｯｸE" pitchFamily="50" charset="-128"/>
            </a:endParaRPr>
          </a:p>
          <a:p>
            <a:r>
              <a:rPr lang="ja-JP" altLang="en-US" dirty="0" smtClean="0">
                <a:latin typeface="HGPｺﾞｼｯｸE" pitchFamily="50" charset="-128"/>
                <a:ea typeface="HGPｺﾞｼｯｸE" pitchFamily="50" charset="-128"/>
              </a:rPr>
              <a:t>対象は基本的に技術者だけでなく，知財や契約の担当者なども含む全社員。</a:t>
            </a:r>
            <a:endParaRPr lang="en-US" altLang="ja-JP" dirty="0" smtClean="0">
              <a:latin typeface="HGPｺﾞｼｯｸE" pitchFamily="50" charset="-128"/>
              <a:ea typeface="HGPｺﾞｼｯｸE" pitchFamily="50" charset="-128"/>
            </a:endParaRPr>
          </a:p>
          <a:p>
            <a:r>
              <a:rPr lang="ja-JP" altLang="en-US" dirty="0" smtClean="0">
                <a:latin typeface="HGPｺﾞｼｯｸE" pitchFamily="50" charset="-128"/>
                <a:ea typeface="HGPｺﾞｼｯｸE" pitchFamily="50" charset="-128"/>
              </a:rPr>
              <a:t>内容は</a:t>
            </a:r>
            <a:endParaRPr lang="en-US" altLang="ja-JP" dirty="0" smtClean="0">
              <a:latin typeface="HGPｺﾞｼｯｸE" pitchFamily="50" charset="-128"/>
              <a:ea typeface="HGPｺﾞｼｯｸE" pitchFamily="50" charset="-128"/>
            </a:endParaRPr>
          </a:p>
          <a:p>
            <a:pPr lvl="1"/>
            <a:r>
              <a:rPr lang="ja-JP" altLang="en-US" dirty="0" smtClean="0">
                <a:solidFill>
                  <a:srgbClr val="FF0000"/>
                </a:solidFill>
                <a:latin typeface="HGPｺﾞｼｯｸE" pitchFamily="50" charset="-128"/>
                <a:ea typeface="HGPｺﾞｼｯｸE" pitchFamily="50" charset="-128"/>
              </a:rPr>
              <a:t>一般論／事例／キヤノンの立場で組み立てる</a:t>
            </a:r>
            <a:endParaRPr lang="en-US" altLang="ja-JP" dirty="0" smtClean="0">
              <a:solidFill>
                <a:srgbClr val="FF0000"/>
              </a:solidFill>
              <a:latin typeface="HGPｺﾞｼｯｸE" pitchFamily="50" charset="-128"/>
              <a:ea typeface="HGPｺﾞｼｯｸE" pitchFamily="50" charset="-128"/>
            </a:endParaRPr>
          </a:p>
          <a:p>
            <a:endParaRPr kumimoji="1" lang="ja-JP" altLang="en-US" dirty="0">
              <a:latin typeface="HGPｺﾞｼｯｸE" pitchFamily="50" charset="-128"/>
              <a:ea typeface="HGPｺﾞｼｯｸE" pitchFamily="50" charset="-128"/>
            </a:endParaRPr>
          </a:p>
        </p:txBody>
      </p:sp>
      <p:sp>
        <p:nvSpPr>
          <p:cNvPr id="4" name="日付プレースホルダ 3"/>
          <p:cNvSpPr>
            <a:spLocks noGrp="1"/>
          </p:cNvSpPr>
          <p:nvPr>
            <p:ph type="dt" sz="half" idx="10"/>
          </p:nvPr>
        </p:nvSpPr>
        <p:spPr/>
        <p:txBody>
          <a:bodyPr/>
          <a:lstStyle/>
          <a:p>
            <a:r>
              <a:rPr lang="en-US" altLang="ja-JP" smtClean="0"/>
              <a:t>2011/1/14</a:t>
            </a:r>
            <a:endParaRPr lang="en-US"/>
          </a:p>
        </p:txBody>
      </p:sp>
      <p:sp>
        <p:nvSpPr>
          <p:cNvPr id="5" name="フッター プレースホルダ 4"/>
          <p:cNvSpPr>
            <a:spLocks noGrp="1"/>
          </p:cNvSpPr>
          <p:nvPr>
            <p:ph type="ftr" sz="quarter" idx="11"/>
          </p:nvPr>
        </p:nvSpPr>
        <p:spPr/>
        <p:txBody>
          <a:bodyPr/>
          <a:lstStyle/>
          <a:p>
            <a:r>
              <a:rPr kumimoji="0" lang="zh-TW" altLang="en-US" smtClean="0"/>
              <a:t>第</a:t>
            </a:r>
            <a:r>
              <a:rPr kumimoji="0" lang="en-US" altLang="zh-TW" smtClean="0"/>
              <a:t>7</a:t>
            </a:r>
            <a:r>
              <a:rPr kumimoji="0" lang="zh-TW" altLang="en-US" smtClean="0"/>
              <a:t>回国際標準化教育研究会</a:t>
            </a:r>
            <a:endParaRPr kumimoji="0"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noFill/>
        </p:spPr>
        <p:txBody>
          <a:bodyPr>
            <a:normAutofit fontScale="90000"/>
          </a:bodyPr>
          <a:lstStyle/>
          <a:p>
            <a:r>
              <a:rPr lang="ja-JP" altLang="en-US" dirty="0" smtClean="0"/>
              <a:t>「標準と知財」社内研修材料目次</a:t>
            </a:r>
            <a:endParaRPr kumimoji="1" lang="ja-JP" altLang="en-US" dirty="0"/>
          </a:p>
        </p:txBody>
      </p:sp>
      <p:sp>
        <p:nvSpPr>
          <p:cNvPr id="3" name="コンテンツ プレースホルダ 2"/>
          <p:cNvSpPr>
            <a:spLocks noGrp="1"/>
          </p:cNvSpPr>
          <p:nvPr>
            <p:ph idx="1"/>
          </p:nvPr>
        </p:nvSpPr>
        <p:spPr/>
        <p:txBody>
          <a:bodyPr>
            <a:normAutofit fontScale="85000" lnSpcReduction="20000"/>
          </a:bodyPr>
          <a:lstStyle/>
          <a:p>
            <a:pPr>
              <a:buNone/>
            </a:pPr>
            <a:r>
              <a:rPr lang="ja-JP" altLang="en-US" dirty="0" smtClean="0"/>
              <a:t>第１部	標準化と特許</a:t>
            </a:r>
            <a:endParaRPr lang="en-US" altLang="ja-JP" dirty="0" smtClean="0"/>
          </a:p>
          <a:p>
            <a:pPr marL="914400" lvl="1" indent="-514350">
              <a:buClr>
                <a:schemeClr val="accent2">
                  <a:lumMod val="50000"/>
                </a:schemeClr>
              </a:buClr>
              <a:buSzPct val="100000"/>
              <a:buFont typeface="+mj-lt"/>
              <a:buAutoNum type="arabicPeriod"/>
            </a:pPr>
            <a:r>
              <a:rPr lang="ja-JP" altLang="en-US" dirty="0" smtClean="0"/>
              <a:t>標準化とは（９ページ）</a:t>
            </a:r>
            <a:endParaRPr lang="en-US" altLang="ja-JP" dirty="0" smtClean="0"/>
          </a:p>
          <a:p>
            <a:pPr marL="914400" lvl="1" indent="-514350">
              <a:buClr>
                <a:schemeClr val="accent2">
                  <a:lumMod val="50000"/>
                </a:schemeClr>
              </a:buClr>
              <a:buSzPct val="100000"/>
              <a:buFont typeface="+mj-lt"/>
              <a:buAutoNum type="arabicPeriod"/>
            </a:pPr>
            <a:r>
              <a:rPr lang="ja-JP" altLang="en-US" dirty="0" smtClean="0"/>
              <a:t>標準化を事業に活用（１０ページ）</a:t>
            </a:r>
            <a:endParaRPr lang="en-US" altLang="ja-JP" dirty="0" smtClean="0"/>
          </a:p>
          <a:p>
            <a:pPr marL="914400" lvl="1" indent="-514350">
              <a:buClr>
                <a:schemeClr val="accent2">
                  <a:lumMod val="50000"/>
                </a:schemeClr>
              </a:buClr>
              <a:buSzPct val="100000"/>
              <a:buFont typeface="+mj-lt"/>
              <a:buAutoNum type="arabicPeriod"/>
            </a:pPr>
            <a:r>
              <a:rPr lang="ja-JP" altLang="en-US" dirty="0" smtClean="0"/>
              <a:t>標準関連特許の取得（８ページ）</a:t>
            </a:r>
            <a:endParaRPr lang="en-US" altLang="ja-JP" dirty="0" smtClean="0"/>
          </a:p>
          <a:p>
            <a:pPr marL="914400" lvl="1" indent="-514350">
              <a:buClr>
                <a:schemeClr val="accent2">
                  <a:lumMod val="50000"/>
                </a:schemeClr>
              </a:buClr>
              <a:buSzPct val="100000"/>
              <a:buFont typeface="+mj-lt"/>
              <a:buAutoNum type="arabicPeriod"/>
            </a:pPr>
            <a:r>
              <a:rPr lang="ja-JP" altLang="en-US" dirty="0" smtClean="0"/>
              <a:t>第三者特許に対する注意（４ページ）</a:t>
            </a:r>
            <a:endParaRPr lang="en-US" altLang="ja-JP" dirty="0" smtClean="0"/>
          </a:p>
          <a:p>
            <a:pPr marL="914400" lvl="1" indent="-514350">
              <a:buFont typeface="+mj-lt"/>
              <a:buAutoNum type="arabicPeriod"/>
            </a:pPr>
            <a:endParaRPr lang="en-US" altLang="ja-JP" dirty="0" smtClean="0"/>
          </a:p>
          <a:p>
            <a:pPr marL="514350" indent="-514350">
              <a:buNone/>
            </a:pPr>
            <a:r>
              <a:rPr lang="ja-JP" altLang="en-US" dirty="0" smtClean="0"/>
              <a:t>第２部	</a:t>
            </a:r>
            <a:r>
              <a:rPr lang="en-US" altLang="ja-JP" dirty="0" smtClean="0"/>
              <a:t>IP</a:t>
            </a:r>
            <a:r>
              <a:rPr lang="ja-JP" altLang="en-US" dirty="0" smtClean="0"/>
              <a:t>ポリシーとパテントプール</a:t>
            </a:r>
            <a:endParaRPr lang="en-US" altLang="ja-JP" dirty="0" smtClean="0"/>
          </a:p>
          <a:p>
            <a:pPr marL="914400" lvl="1" indent="-514350">
              <a:buClr>
                <a:schemeClr val="accent2">
                  <a:lumMod val="50000"/>
                </a:schemeClr>
              </a:buClr>
              <a:buSzPct val="100000"/>
              <a:buFont typeface="+mj-lt"/>
              <a:buAutoNum type="arabicPeriod"/>
            </a:pPr>
            <a:r>
              <a:rPr lang="ja-JP" altLang="en-US" dirty="0" smtClean="0"/>
              <a:t>標準化団体の</a:t>
            </a:r>
            <a:r>
              <a:rPr lang="en-US" altLang="ja-JP" dirty="0" smtClean="0"/>
              <a:t>IP</a:t>
            </a:r>
            <a:r>
              <a:rPr lang="ja-JP" altLang="en-US" dirty="0" smtClean="0"/>
              <a:t>ポリシー（８ページ）</a:t>
            </a:r>
            <a:endParaRPr lang="en-US" altLang="ja-JP" dirty="0" smtClean="0"/>
          </a:p>
          <a:p>
            <a:pPr marL="914400" lvl="1" indent="-514350">
              <a:buClr>
                <a:schemeClr val="accent2">
                  <a:lumMod val="50000"/>
                </a:schemeClr>
              </a:buClr>
              <a:buSzPct val="100000"/>
              <a:buFont typeface="+mj-lt"/>
              <a:buAutoNum type="arabicPeriod"/>
            </a:pPr>
            <a:r>
              <a:rPr lang="ja-JP" altLang="en-US" dirty="0" smtClean="0"/>
              <a:t>標準におけるパテントプール（１５ページ）</a:t>
            </a:r>
            <a:endParaRPr lang="en-US" altLang="ja-JP" dirty="0" smtClean="0"/>
          </a:p>
          <a:p>
            <a:pPr marL="914400" lvl="1" indent="-514350">
              <a:buFont typeface="+mj-lt"/>
              <a:buAutoNum type="arabicPeriod"/>
            </a:pPr>
            <a:endParaRPr lang="en-US" altLang="ja-JP" dirty="0" smtClean="0"/>
          </a:p>
          <a:p>
            <a:pPr marL="514350" indent="-514350">
              <a:buNone/>
            </a:pPr>
            <a:r>
              <a:rPr lang="ja-JP" altLang="en-US" dirty="0" smtClean="0"/>
              <a:t>第３部	標準化と独占禁止法</a:t>
            </a:r>
            <a:endParaRPr lang="en-US" altLang="ja-JP" dirty="0" smtClean="0"/>
          </a:p>
          <a:p>
            <a:pPr marL="914400" lvl="1" indent="-514350">
              <a:buClr>
                <a:schemeClr val="accent2">
                  <a:lumMod val="50000"/>
                </a:schemeClr>
              </a:buClr>
              <a:buSzPct val="100000"/>
              <a:buFont typeface="+mj-lt"/>
              <a:buAutoNum type="arabicPeriod"/>
            </a:pPr>
            <a:r>
              <a:rPr lang="ja-JP" altLang="en-US" dirty="0" smtClean="0"/>
              <a:t>独占禁止法とは（２ページ）</a:t>
            </a:r>
            <a:endParaRPr lang="en-US" altLang="ja-JP" dirty="0" smtClean="0"/>
          </a:p>
          <a:p>
            <a:pPr marL="914400" lvl="1" indent="-514350">
              <a:buClr>
                <a:schemeClr val="accent2">
                  <a:lumMod val="50000"/>
                </a:schemeClr>
              </a:buClr>
              <a:buSzPct val="100000"/>
              <a:buFont typeface="+mj-lt"/>
              <a:buAutoNum type="arabicPeriod"/>
            </a:pPr>
            <a:r>
              <a:rPr lang="ja-JP" altLang="en-US" dirty="0" smtClean="0"/>
              <a:t>標準化と独占禁止法（３ページ）</a:t>
            </a:r>
            <a:endParaRPr lang="en-US" altLang="ja-JP" dirty="0" smtClean="0"/>
          </a:p>
          <a:p>
            <a:pPr marL="914400" lvl="1" indent="-514350">
              <a:buClr>
                <a:schemeClr val="accent2">
                  <a:lumMod val="50000"/>
                </a:schemeClr>
              </a:buClr>
              <a:buSzPct val="100000"/>
              <a:buFont typeface="+mj-lt"/>
              <a:buAutoNum type="arabicPeriod"/>
            </a:pPr>
            <a:r>
              <a:rPr lang="ja-JP" altLang="en-US" dirty="0" smtClean="0"/>
              <a:t>ホールドアップ問題と独占禁止法（８ページ）</a:t>
            </a:r>
            <a:endParaRPr lang="en-US" altLang="ja-JP" dirty="0" smtClean="0"/>
          </a:p>
          <a:p>
            <a:pPr marL="914400" lvl="1" indent="-514350">
              <a:buClr>
                <a:schemeClr val="accent2">
                  <a:lumMod val="50000"/>
                </a:schemeClr>
              </a:buClr>
              <a:buSzPct val="100000"/>
              <a:buFont typeface="+mj-lt"/>
              <a:buAutoNum type="arabicPeriod"/>
            </a:pPr>
            <a:r>
              <a:rPr lang="ja-JP" altLang="en-US" dirty="0" smtClean="0"/>
              <a:t>パテントプールと独占禁止法（４ページ）</a:t>
            </a:r>
            <a:endParaRPr lang="en-US" altLang="ja-JP" dirty="0" smtClean="0"/>
          </a:p>
          <a:p>
            <a:pPr marL="514350" indent="-514350">
              <a:buNone/>
            </a:pPr>
            <a:endParaRPr kumimoji="1" lang="ja-JP" altLang="en-US" dirty="0"/>
          </a:p>
        </p:txBody>
      </p:sp>
      <p:sp>
        <p:nvSpPr>
          <p:cNvPr id="4" name="日付プレースホルダ 3"/>
          <p:cNvSpPr>
            <a:spLocks noGrp="1"/>
          </p:cNvSpPr>
          <p:nvPr>
            <p:ph type="dt" sz="half" idx="10"/>
          </p:nvPr>
        </p:nvSpPr>
        <p:spPr/>
        <p:txBody>
          <a:bodyPr/>
          <a:lstStyle/>
          <a:p>
            <a:r>
              <a:rPr lang="en-US" altLang="ja-JP" smtClean="0"/>
              <a:t>2011/1/14</a:t>
            </a:r>
            <a:endParaRPr lang="en-US" dirty="0"/>
          </a:p>
        </p:txBody>
      </p:sp>
      <p:sp>
        <p:nvSpPr>
          <p:cNvPr id="5" name="フッター プレースホルダ 4"/>
          <p:cNvSpPr>
            <a:spLocks noGrp="1"/>
          </p:cNvSpPr>
          <p:nvPr>
            <p:ph type="ftr" sz="quarter" idx="11"/>
          </p:nvPr>
        </p:nvSpPr>
        <p:spPr/>
        <p:txBody>
          <a:bodyPr/>
          <a:lstStyle/>
          <a:p>
            <a:r>
              <a:rPr kumimoji="0" lang="zh-TW" altLang="en-US" smtClean="0"/>
              <a:t>第</a:t>
            </a:r>
            <a:r>
              <a:rPr kumimoji="0" lang="en-US" altLang="zh-TW" smtClean="0"/>
              <a:t>7</a:t>
            </a:r>
            <a:r>
              <a:rPr kumimoji="0" lang="zh-TW" altLang="en-US" smtClean="0"/>
              <a:t>回国際標準化教育研究会</a:t>
            </a:r>
            <a:endParaRPr kumimoji="0"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標準化の目的</a:t>
            </a:r>
            <a:endParaRPr kumimoji="1" lang="ja-JP" altLang="en-US" dirty="0"/>
          </a:p>
        </p:txBody>
      </p:sp>
      <p:sp>
        <p:nvSpPr>
          <p:cNvPr id="3" name="コンテンツ プレースホルダ 2"/>
          <p:cNvSpPr>
            <a:spLocks noGrp="1"/>
          </p:cNvSpPr>
          <p:nvPr>
            <p:ph idx="1"/>
          </p:nvPr>
        </p:nvSpPr>
        <p:spPr/>
        <p:txBody>
          <a:bodyPr>
            <a:noAutofit/>
          </a:bodyPr>
          <a:lstStyle/>
          <a:p>
            <a:r>
              <a:rPr lang="ja-JP" altLang="en-US" sz="2000" b="1" dirty="0" smtClean="0"/>
              <a:t>相互接続性</a:t>
            </a:r>
            <a:r>
              <a:rPr lang="en-US" altLang="ja-JP" sz="2000" b="1" dirty="0" smtClean="0"/>
              <a:t>/</a:t>
            </a:r>
            <a:r>
              <a:rPr lang="ja-JP" altLang="en-US" sz="2000" b="1" dirty="0" smtClean="0"/>
              <a:t>互換性の確保</a:t>
            </a:r>
            <a:endParaRPr lang="en-US" altLang="ja-JP" sz="2000" b="1" dirty="0" smtClean="0"/>
          </a:p>
          <a:p>
            <a:pPr lvl="1"/>
            <a:r>
              <a:rPr lang="ja-JP" altLang="en-US" sz="1400" dirty="0" smtClean="0"/>
              <a:t>コンピュータ・機器間のインタフェースやデータ形式等を標準化し，相互接続性を保つ</a:t>
            </a:r>
            <a:endParaRPr lang="ja-JP" altLang="en-US" sz="1600" dirty="0" smtClean="0"/>
          </a:p>
          <a:p>
            <a:r>
              <a:rPr lang="ja-JP" altLang="en-US" sz="2000" b="1" dirty="0" smtClean="0"/>
              <a:t>競争環境の整備</a:t>
            </a:r>
            <a:endParaRPr lang="en-US" altLang="ja-JP" sz="2000" b="1" dirty="0" smtClean="0"/>
          </a:p>
          <a:p>
            <a:pPr lvl="1"/>
            <a:r>
              <a:rPr lang="ja-JP" altLang="en-US" sz="1400" dirty="0" smtClean="0"/>
              <a:t>製品の性能等の</a:t>
            </a:r>
            <a:r>
              <a:rPr lang="ja-JP" altLang="en-US" sz="1400" dirty="0" smtClean="0">
                <a:solidFill>
                  <a:schemeClr val="accent2"/>
                </a:solidFill>
              </a:rPr>
              <a:t>試験・評価方法</a:t>
            </a:r>
            <a:r>
              <a:rPr lang="ja-JP" altLang="en-US" sz="1400" dirty="0" smtClean="0"/>
              <a:t>の標準化によって，製品間の性能を客観的に比較</a:t>
            </a:r>
            <a:endParaRPr lang="ja-JP" altLang="en-US" sz="1600" dirty="0" smtClean="0"/>
          </a:p>
          <a:p>
            <a:r>
              <a:rPr lang="ja-JP" altLang="en-US" sz="2000" b="1" dirty="0" smtClean="0"/>
              <a:t>製品情報（安全性等）の提供</a:t>
            </a:r>
            <a:endParaRPr lang="en-US" altLang="ja-JP" sz="2000" b="1" dirty="0" smtClean="0"/>
          </a:p>
          <a:p>
            <a:pPr lvl="1"/>
            <a:r>
              <a:rPr lang="ja-JP" altLang="en-US" sz="1400" dirty="0" smtClean="0">
                <a:solidFill>
                  <a:schemeClr val="accent2"/>
                </a:solidFill>
              </a:rPr>
              <a:t>製品の寸法や性能・成分・強度</a:t>
            </a:r>
            <a:r>
              <a:rPr lang="ja-JP" altLang="en-US" sz="1400" dirty="0" smtClean="0"/>
              <a:t>といった製品を選択するのに必要な情報を提供</a:t>
            </a:r>
            <a:endParaRPr lang="ja-JP" altLang="en-US" sz="1600" dirty="0" smtClean="0"/>
          </a:p>
          <a:p>
            <a:r>
              <a:rPr lang="ja-JP" altLang="en-US" sz="2000" b="1" dirty="0" smtClean="0"/>
              <a:t>技術を広くアピールし，市場を拡大</a:t>
            </a:r>
            <a:r>
              <a:rPr lang="ja-JP" altLang="en-US" sz="2000" dirty="0" smtClean="0"/>
              <a:t> </a:t>
            </a:r>
            <a:endParaRPr lang="en-US" altLang="ja-JP" sz="2000" dirty="0" smtClean="0"/>
          </a:p>
          <a:p>
            <a:pPr lvl="1"/>
            <a:r>
              <a:rPr lang="ja-JP" altLang="en-US" sz="1400" dirty="0" smtClean="0"/>
              <a:t>標準化によって，技術を市場に普及させる</a:t>
            </a:r>
            <a:endParaRPr lang="ja-JP" altLang="en-US" sz="1600" dirty="0" smtClean="0"/>
          </a:p>
          <a:p>
            <a:r>
              <a:rPr lang="ja-JP" altLang="en-US" sz="2000" b="1" dirty="0" smtClean="0"/>
              <a:t>生産効率の向上</a:t>
            </a:r>
            <a:r>
              <a:rPr lang="ja-JP" altLang="en-US" sz="2000" dirty="0" smtClean="0"/>
              <a:t> </a:t>
            </a:r>
            <a:endParaRPr lang="en-US" altLang="ja-JP" sz="2000" dirty="0" smtClean="0"/>
          </a:p>
          <a:p>
            <a:pPr lvl="1"/>
            <a:r>
              <a:rPr lang="ja-JP" altLang="en-US" sz="1400" dirty="0" smtClean="0"/>
              <a:t>量産が可能となり，スケールメリットによる価格低減が図られ，生産効率が向上</a:t>
            </a:r>
            <a:endParaRPr lang="ja-JP" altLang="en-US" sz="1600" dirty="0" smtClean="0"/>
          </a:p>
          <a:p>
            <a:r>
              <a:rPr lang="ja-JP" altLang="en-US" sz="2000" b="1" dirty="0" smtClean="0"/>
              <a:t>品質水準の維持</a:t>
            </a:r>
            <a:endParaRPr lang="en-US" altLang="ja-JP" sz="2000" b="1" dirty="0" smtClean="0"/>
          </a:p>
          <a:p>
            <a:pPr lvl="1"/>
            <a:r>
              <a:rPr lang="ja-JP" altLang="en-US" sz="1400" dirty="0" smtClean="0">
                <a:solidFill>
                  <a:schemeClr val="accent2"/>
                </a:solidFill>
              </a:rPr>
              <a:t>製品の品質</a:t>
            </a:r>
            <a:r>
              <a:rPr lang="ja-JP" altLang="en-US" sz="1400" dirty="0" smtClean="0"/>
              <a:t>に一定の水準を与えることで，品質の向上を図る</a:t>
            </a:r>
          </a:p>
          <a:p>
            <a:endParaRPr kumimoji="1" lang="ja-JP" altLang="en-US" sz="1600" dirty="0"/>
          </a:p>
        </p:txBody>
      </p:sp>
      <p:sp>
        <p:nvSpPr>
          <p:cNvPr id="4" name="日付プレースホルダ 3"/>
          <p:cNvSpPr>
            <a:spLocks noGrp="1"/>
          </p:cNvSpPr>
          <p:nvPr>
            <p:ph type="dt" sz="half" idx="10"/>
          </p:nvPr>
        </p:nvSpPr>
        <p:spPr/>
        <p:txBody>
          <a:bodyPr/>
          <a:lstStyle/>
          <a:p>
            <a:r>
              <a:rPr lang="en-US" altLang="ja-JP" smtClean="0"/>
              <a:t>2011/1/14</a:t>
            </a:r>
            <a:endParaRPr lang="en-US"/>
          </a:p>
        </p:txBody>
      </p:sp>
      <p:sp>
        <p:nvSpPr>
          <p:cNvPr id="5" name="フッター プレースホルダ 4"/>
          <p:cNvSpPr>
            <a:spLocks noGrp="1"/>
          </p:cNvSpPr>
          <p:nvPr>
            <p:ph type="ftr" sz="quarter" idx="11"/>
          </p:nvPr>
        </p:nvSpPr>
        <p:spPr/>
        <p:txBody>
          <a:bodyPr/>
          <a:lstStyle/>
          <a:p>
            <a:r>
              <a:rPr kumimoji="0" lang="zh-TW" altLang="en-US" smtClean="0"/>
              <a:t>第</a:t>
            </a:r>
            <a:r>
              <a:rPr kumimoji="0" lang="en-US" altLang="zh-TW" smtClean="0"/>
              <a:t>7</a:t>
            </a:r>
            <a:r>
              <a:rPr kumimoji="0" lang="zh-TW" altLang="en-US" smtClean="0"/>
              <a:t>回国際標準化教育研究会</a:t>
            </a:r>
            <a:endParaRPr kumimoji="0"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タイトル 11"/>
          <p:cNvSpPr>
            <a:spLocks noGrp="1"/>
          </p:cNvSpPr>
          <p:nvPr>
            <p:ph type="title"/>
          </p:nvPr>
        </p:nvSpPr>
        <p:spPr>
          <a:noFill/>
        </p:spPr>
        <p:txBody>
          <a:bodyPr>
            <a:normAutofit/>
          </a:bodyPr>
          <a:lstStyle/>
          <a:p>
            <a:r>
              <a:rPr lang="ja-JP" altLang="en-US" dirty="0" smtClean="0"/>
              <a:t>標準化のメリット・デメリット</a:t>
            </a:r>
            <a:endParaRPr kumimoji="1" lang="ja-JP" altLang="en-US" dirty="0"/>
          </a:p>
        </p:txBody>
      </p:sp>
      <p:sp>
        <p:nvSpPr>
          <p:cNvPr id="13" name="コンテンツ プレースホルダ 12"/>
          <p:cNvSpPr>
            <a:spLocks noGrp="1"/>
          </p:cNvSpPr>
          <p:nvPr>
            <p:ph idx="1"/>
          </p:nvPr>
        </p:nvSpPr>
        <p:spPr/>
        <p:txBody>
          <a:bodyPr>
            <a:normAutofit fontScale="92500" lnSpcReduction="20000"/>
          </a:bodyPr>
          <a:lstStyle/>
          <a:p>
            <a:r>
              <a:rPr lang="ja-JP" altLang="en-US" b="1" dirty="0" smtClean="0">
                <a:solidFill>
                  <a:schemeClr val="accent2"/>
                </a:solidFill>
              </a:rPr>
              <a:t>＜メリット＞</a:t>
            </a:r>
            <a:endParaRPr lang="en-US" altLang="ja-JP" b="1" dirty="0" smtClean="0">
              <a:solidFill>
                <a:schemeClr val="accent2"/>
              </a:solidFill>
            </a:endParaRPr>
          </a:p>
          <a:p>
            <a:pPr lvl="1"/>
            <a:r>
              <a:rPr lang="ja-JP" altLang="en-US" dirty="0" smtClean="0">
                <a:solidFill>
                  <a:srgbClr val="0070C0"/>
                </a:solidFill>
              </a:rPr>
              <a:t> 新規市場の創設，既存市場の拡大／加速ができる</a:t>
            </a:r>
            <a:endParaRPr lang="en-US" altLang="ja-JP" dirty="0" smtClean="0">
              <a:solidFill>
                <a:srgbClr val="0070C0"/>
              </a:solidFill>
            </a:endParaRPr>
          </a:p>
          <a:p>
            <a:pPr lvl="1"/>
            <a:r>
              <a:rPr lang="ja-JP" altLang="en-US" dirty="0" smtClean="0">
                <a:solidFill>
                  <a:srgbClr val="0070C0"/>
                </a:solidFill>
              </a:rPr>
              <a:t> 最初から参加することで，発行後の先行者利益を確保できる</a:t>
            </a:r>
            <a:endParaRPr lang="en-US" altLang="ja-JP" dirty="0" smtClean="0">
              <a:solidFill>
                <a:srgbClr val="0070C0"/>
              </a:solidFill>
            </a:endParaRPr>
          </a:p>
          <a:p>
            <a:pPr lvl="1"/>
            <a:r>
              <a:rPr lang="ja-JP" altLang="en-US" dirty="0" smtClean="0">
                <a:solidFill>
                  <a:srgbClr val="0070C0"/>
                </a:solidFill>
              </a:rPr>
              <a:t> 他社の技術動向や市場動向を把握できる</a:t>
            </a:r>
            <a:endParaRPr lang="en-US" altLang="ja-JP" dirty="0" smtClean="0">
              <a:solidFill>
                <a:srgbClr val="0070C0"/>
              </a:solidFill>
            </a:endParaRPr>
          </a:p>
          <a:p>
            <a:pPr lvl="1"/>
            <a:r>
              <a:rPr lang="ja-JP" altLang="en-US" dirty="0" smtClean="0">
                <a:solidFill>
                  <a:srgbClr val="0070C0"/>
                </a:solidFill>
              </a:rPr>
              <a:t> 調達コストの削減につながる</a:t>
            </a:r>
            <a:endParaRPr lang="en-US" altLang="ja-JP" dirty="0" smtClean="0">
              <a:solidFill>
                <a:srgbClr val="0070C0"/>
              </a:solidFill>
            </a:endParaRPr>
          </a:p>
          <a:p>
            <a:pPr lvl="1"/>
            <a:r>
              <a:rPr lang="ja-JP" altLang="en-US" dirty="0" smtClean="0">
                <a:solidFill>
                  <a:srgbClr val="0070C0"/>
                </a:solidFill>
              </a:rPr>
              <a:t> 必須特許でライセンス収入が見込める</a:t>
            </a:r>
            <a:endParaRPr lang="en-US" altLang="ja-JP" dirty="0" smtClean="0">
              <a:solidFill>
                <a:srgbClr val="0070C0"/>
              </a:solidFill>
            </a:endParaRPr>
          </a:p>
          <a:p>
            <a:pPr lvl="1"/>
            <a:endParaRPr lang="ja-JP" altLang="en-US" dirty="0" smtClean="0"/>
          </a:p>
          <a:p>
            <a:r>
              <a:rPr lang="ja-JP" altLang="en-US" b="1" dirty="0" smtClean="0">
                <a:solidFill>
                  <a:schemeClr val="accent2"/>
                </a:solidFill>
              </a:rPr>
              <a:t>＜デメリット＞</a:t>
            </a:r>
            <a:endParaRPr lang="en-US" altLang="ja-JP" b="1" dirty="0" smtClean="0">
              <a:solidFill>
                <a:schemeClr val="accent2"/>
              </a:solidFill>
            </a:endParaRPr>
          </a:p>
          <a:p>
            <a:pPr lvl="1"/>
            <a:r>
              <a:rPr lang="ja-JP" altLang="en-US" dirty="0" smtClean="0"/>
              <a:t> </a:t>
            </a:r>
            <a:r>
              <a:rPr lang="ja-JP" altLang="en-US" dirty="0" smtClean="0">
                <a:solidFill>
                  <a:srgbClr val="FF5050"/>
                </a:solidFill>
              </a:rPr>
              <a:t>技術情報を開示する必要がある</a:t>
            </a:r>
            <a:endParaRPr lang="en-US" altLang="ja-JP" dirty="0" smtClean="0">
              <a:solidFill>
                <a:srgbClr val="FF5050"/>
              </a:solidFill>
            </a:endParaRPr>
          </a:p>
          <a:p>
            <a:pPr lvl="1"/>
            <a:r>
              <a:rPr lang="ja-JP" altLang="en-US" dirty="0" smtClean="0">
                <a:solidFill>
                  <a:srgbClr val="FF5050"/>
                </a:solidFill>
              </a:rPr>
              <a:t> 必須特許を回避できない</a:t>
            </a:r>
            <a:endParaRPr lang="en-US" altLang="ja-JP" dirty="0" smtClean="0">
              <a:solidFill>
                <a:srgbClr val="FF5050"/>
              </a:solidFill>
            </a:endParaRPr>
          </a:p>
          <a:p>
            <a:pPr lvl="1"/>
            <a:r>
              <a:rPr lang="ja-JP" altLang="en-US" dirty="0" smtClean="0">
                <a:solidFill>
                  <a:srgbClr val="FF5050"/>
                </a:solidFill>
              </a:rPr>
              <a:t> 参入障壁が低くなる</a:t>
            </a:r>
            <a:endParaRPr lang="en-US" altLang="ja-JP" dirty="0" smtClean="0">
              <a:solidFill>
                <a:srgbClr val="FF5050"/>
              </a:solidFill>
            </a:endParaRPr>
          </a:p>
          <a:p>
            <a:pPr lvl="1"/>
            <a:r>
              <a:rPr lang="ja-JP" altLang="en-US" dirty="0" smtClean="0">
                <a:solidFill>
                  <a:srgbClr val="FF5050"/>
                </a:solidFill>
              </a:rPr>
              <a:t> 価格競争になりやすい</a:t>
            </a:r>
            <a:endParaRPr lang="en-US" altLang="ja-JP" dirty="0" smtClean="0">
              <a:solidFill>
                <a:srgbClr val="FF5050"/>
              </a:solidFill>
            </a:endParaRPr>
          </a:p>
          <a:p>
            <a:pPr lvl="1"/>
            <a:r>
              <a:rPr lang="ja-JP" altLang="en-US" dirty="0" smtClean="0">
                <a:solidFill>
                  <a:srgbClr val="FF5050"/>
                </a:solidFill>
              </a:rPr>
              <a:t> 市場導入のタイミングが遅れる</a:t>
            </a:r>
          </a:p>
        </p:txBody>
      </p:sp>
      <p:sp>
        <p:nvSpPr>
          <p:cNvPr id="10" name="日付プレースホルダ 9"/>
          <p:cNvSpPr>
            <a:spLocks noGrp="1"/>
          </p:cNvSpPr>
          <p:nvPr>
            <p:ph type="dt" sz="half" idx="10"/>
          </p:nvPr>
        </p:nvSpPr>
        <p:spPr/>
        <p:txBody>
          <a:bodyPr/>
          <a:lstStyle/>
          <a:p>
            <a:r>
              <a:rPr lang="en-US" altLang="ja-JP" smtClean="0"/>
              <a:t>2011/1/14</a:t>
            </a:r>
            <a:endParaRPr lang="en-US" dirty="0"/>
          </a:p>
        </p:txBody>
      </p:sp>
      <p:sp>
        <p:nvSpPr>
          <p:cNvPr id="11" name="フッター プレースホルダ 10"/>
          <p:cNvSpPr>
            <a:spLocks noGrp="1"/>
          </p:cNvSpPr>
          <p:nvPr>
            <p:ph type="ftr" sz="quarter" idx="11"/>
          </p:nvPr>
        </p:nvSpPr>
        <p:spPr/>
        <p:txBody>
          <a:bodyPr/>
          <a:lstStyle/>
          <a:p>
            <a:r>
              <a:rPr kumimoji="0" lang="zh-TW" altLang="en-US" smtClean="0"/>
              <a:t>第</a:t>
            </a:r>
            <a:r>
              <a:rPr kumimoji="0" lang="en-US" altLang="zh-TW" smtClean="0"/>
              <a:t>7</a:t>
            </a:r>
            <a:r>
              <a:rPr kumimoji="0" lang="zh-TW" altLang="en-US" smtClean="0"/>
              <a:t>回国際標準化教育研究会</a:t>
            </a:r>
            <a:endParaRPr kumimoji="0"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463233" y="4740275"/>
            <a:ext cx="7309167" cy="1081405"/>
          </a:xfrm>
          <a:prstGeom prst="rect">
            <a:avLst/>
          </a:prstGeom>
          <a:solidFill>
            <a:srgbClr val="FFFFCC"/>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3315" name="Rectangle 4"/>
          <p:cNvSpPr>
            <a:spLocks noChangeArrowheads="1"/>
          </p:cNvSpPr>
          <p:nvPr/>
        </p:nvSpPr>
        <p:spPr bwMode="auto">
          <a:xfrm>
            <a:off x="477520" y="2210118"/>
            <a:ext cx="7274560" cy="1627187"/>
          </a:xfrm>
          <a:prstGeom prst="rect">
            <a:avLst/>
          </a:prstGeom>
          <a:solidFill>
            <a:srgbClr val="CCFFFF"/>
          </a:solidFill>
          <a:ln w="9525">
            <a:noFill/>
            <a:miter lim="800000"/>
            <a:headEnd/>
            <a:tailEnd/>
          </a:ln>
          <a:effectLst>
            <a:outerShdw blurRad="50800" dist="38100" dir="2700000" algn="tl" rotWithShape="0">
              <a:prstClr val="black">
                <a:alpha val="40000"/>
              </a:prstClr>
            </a:outerShdw>
          </a:effectLst>
        </p:spPr>
        <p:txBody>
          <a:bodyPr wrap="none" anchor="ctr"/>
          <a:lstStyle/>
          <a:p>
            <a:pPr>
              <a:defRPr/>
            </a:pPr>
            <a:endParaRPr lang="ja-JP" altLang="en-US">
              <a:ea typeface="ＭＳ Ｐゴシック" pitchFamily="50" charset="-128"/>
            </a:endParaRPr>
          </a:p>
        </p:txBody>
      </p:sp>
      <p:sp>
        <p:nvSpPr>
          <p:cNvPr id="2053" name="AutoShape 6"/>
          <p:cNvSpPr>
            <a:spLocks noChangeArrowheads="1"/>
          </p:cNvSpPr>
          <p:nvPr/>
        </p:nvSpPr>
        <p:spPr bwMode="auto">
          <a:xfrm>
            <a:off x="3141028" y="4023995"/>
            <a:ext cx="552450" cy="642938"/>
          </a:xfrm>
          <a:prstGeom prst="downArrow">
            <a:avLst>
              <a:gd name="adj1" fmla="val 50000"/>
              <a:gd name="adj2" fmla="val 60560"/>
            </a:avLst>
          </a:prstGeom>
          <a:solidFill>
            <a:schemeClr val="accent1"/>
          </a:solidFill>
          <a:ln w="9525">
            <a:solidFill>
              <a:schemeClr val="tx1"/>
            </a:solidFill>
            <a:miter lim="800000"/>
            <a:headEnd/>
            <a:tailEnd/>
          </a:ln>
        </p:spPr>
        <p:txBody>
          <a:bodyPr vert="eaVert" wrap="none" anchor="ctr"/>
          <a:lstStyle/>
          <a:p>
            <a:endParaRPr lang="ja-JP" altLang="en-US"/>
          </a:p>
        </p:txBody>
      </p:sp>
      <p:sp>
        <p:nvSpPr>
          <p:cNvPr id="2054" name="Text Box 7"/>
          <p:cNvSpPr txBox="1">
            <a:spLocks noChangeArrowheads="1"/>
          </p:cNvSpPr>
          <p:nvPr/>
        </p:nvSpPr>
        <p:spPr bwMode="auto">
          <a:xfrm>
            <a:off x="3987165" y="4004945"/>
            <a:ext cx="1403350" cy="579438"/>
          </a:xfrm>
          <a:prstGeom prst="rect">
            <a:avLst/>
          </a:prstGeom>
          <a:noFill/>
          <a:ln w="9525">
            <a:noFill/>
            <a:miter lim="800000"/>
            <a:headEnd/>
            <a:tailEnd/>
          </a:ln>
        </p:spPr>
        <p:txBody>
          <a:bodyPr wrap="none">
            <a:spAutoFit/>
          </a:bodyPr>
          <a:lstStyle/>
          <a:p>
            <a:r>
              <a:rPr lang="ja-JP" altLang="en-US" sz="3200">
                <a:solidFill>
                  <a:srgbClr val="FF0066"/>
                </a:solidFill>
              </a:rPr>
              <a:t>標準化</a:t>
            </a:r>
          </a:p>
        </p:txBody>
      </p:sp>
      <p:pic>
        <p:nvPicPr>
          <p:cNvPr id="2057" name="Picture 15" descr="PE01561_"/>
          <p:cNvPicPr>
            <a:picLocks noChangeAspect="1" noChangeArrowheads="1"/>
          </p:cNvPicPr>
          <p:nvPr/>
        </p:nvPicPr>
        <p:blipFill>
          <a:blip r:embed="rId2" cstate="print"/>
          <a:srcRect/>
          <a:stretch>
            <a:fillRect/>
          </a:stretch>
        </p:blipFill>
        <p:spPr bwMode="auto">
          <a:xfrm>
            <a:off x="6777038" y="2884488"/>
            <a:ext cx="1568450" cy="1163637"/>
          </a:xfrm>
          <a:prstGeom prst="rect">
            <a:avLst/>
          </a:prstGeom>
          <a:noFill/>
          <a:ln w="9525">
            <a:noFill/>
            <a:miter lim="800000"/>
            <a:headEnd/>
            <a:tailEnd/>
          </a:ln>
        </p:spPr>
      </p:pic>
      <p:sp>
        <p:nvSpPr>
          <p:cNvPr id="11" name="タイトル 10"/>
          <p:cNvSpPr>
            <a:spLocks noGrp="1"/>
          </p:cNvSpPr>
          <p:nvPr>
            <p:ph type="title"/>
          </p:nvPr>
        </p:nvSpPr>
        <p:spPr/>
        <p:txBody>
          <a:bodyPr>
            <a:normAutofit/>
          </a:bodyPr>
          <a:lstStyle/>
          <a:p>
            <a:r>
              <a:rPr lang="ja-JP" altLang="en-US" sz="4000" dirty="0" smtClean="0"/>
              <a:t>標準化の活用</a:t>
            </a:r>
            <a:endParaRPr kumimoji="1" lang="ja-JP" altLang="en-US" dirty="0"/>
          </a:p>
        </p:txBody>
      </p:sp>
      <p:sp>
        <p:nvSpPr>
          <p:cNvPr id="12" name="コンテンツ プレースホルダ 11"/>
          <p:cNvSpPr>
            <a:spLocks noGrp="1"/>
          </p:cNvSpPr>
          <p:nvPr>
            <p:ph idx="1"/>
          </p:nvPr>
        </p:nvSpPr>
        <p:spPr/>
        <p:txBody>
          <a:bodyPr>
            <a:normAutofit/>
          </a:bodyPr>
          <a:lstStyle/>
          <a:p>
            <a:r>
              <a:rPr lang="ja-JP" altLang="en-US" sz="2000" dirty="0" smtClean="0">
                <a:solidFill>
                  <a:schemeClr val="accent2"/>
                </a:solidFill>
              </a:rPr>
              <a:t>自社技術だけで、大きな市場を獲得できればよいが・・・</a:t>
            </a:r>
          </a:p>
          <a:p>
            <a:pPr>
              <a:buNone/>
            </a:pPr>
            <a:endParaRPr lang="ja-JP" altLang="en-US" sz="900" dirty="0" smtClean="0"/>
          </a:p>
          <a:p>
            <a:r>
              <a:rPr lang="ja-JP" altLang="en-US" sz="2000" dirty="0" smtClean="0"/>
              <a:t>共通技術分野で数多くの技術が乱立すると，</a:t>
            </a:r>
            <a:endParaRPr lang="en-US" altLang="ja-JP" sz="2000" dirty="0" smtClean="0"/>
          </a:p>
          <a:p>
            <a:pPr>
              <a:buNone/>
            </a:pPr>
            <a:r>
              <a:rPr lang="ja-JP" altLang="en-US" sz="2000" dirty="0" smtClean="0"/>
              <a:t>　　⇒　ユーザが混乱</a:t>
            </a:r>
            <a:endParaRPr lang="en-US" altLang="ja-JP" sz="2000" dirty="0" smtClean="0"/>
          </a:p>
          <a:p>
            <a:pPr>
              <a:buNone/>
            </a:pPr>
            <a:r>
              <a:rPr lang="ja-JP" altLang="en-US" sz="2000" dirty="0" smtClean="0"/>
              <a:t>　　⇒　技術間の特許相互障壁</a:t>
            </a:r>
            <a:endParaRPr lang="en-US" altLang="ja-JP" sz="2000" dirty="0" smtClean="0"/>
          </a:p>
          <a:p>
            <a:pPr>
              <a:buNone/>
            </a:pPr>
            <a:r>
              <a:rPr lang="ja-JP" altLang="en-US" sz="2000" dirty="0" smtClean="0"/>
              <a:t>　　⇒　産業の発展の妨げ</a:t>
            </a:r>
            <a:endParaRPr lang="en-US" altLang="ja-JP" sz="2000" dirty="0" smtClean="0"/>
          </a:p>
          <a:p>
            <a:endParaRPr lang="en-US" altLang="ja-JP" sz="2000" dirty="0" smtClean="0"/>
          </a:p>
          <a:p>
            <a:endParaRPr kumimoji="1" lang="en-US" altLang="ja-JP" sz="2000" dirty="0" smtClean="0"/>
          </a:p>
          <a:p>
            <a:endParaRPr kumimoji="1" lang="en-US" altLang="ja-JP" sz="2000" dirty="0" smtClean="0"/>
          </a:p>
          <a:p>
            <a:r>
              <a:rPr lang="ja-JP" altLang="en-US" sz="2000" dirty="0" smtClean="0"/>
              <a:t>仲間づくりによって</a:t>
            </a:r>
            <a:r>
              <a:rPr lang="ja-JP" altLang="en-US" sz="2000" dirty="0" smtClean="0">
                <a:solidFill>
                  <a:srgbClr val="FF0066"/>
                </a:solidFill>
              </a:rPr>
              <a:t>新たな市場を創設又は市場を拡大</a:t>
            </a:r>
            <a:endParaRPr lang="en-US" altLang="ja-JP" sz="700" dirty="0" smtClean="0">
              <a:solidFill>
                <a:srgbClr val="FF0066"/>
              </a:solidFill>
            </a:endParaRPr>
          </a:p>
          <a:p>
            <a:r>
              <a:rPr lang="ja-JP" altLang="en-US" sz="2000" dirty="0" smtClean="0"/>
              <a:t>産業が発展する方向で標準化活動をコントロール</a:t>
            </a:r>
            <a:endParaRPr lang="ja-JP" altLang="en-US" sz="2000" b="1" dirty="0" smtClean="0">
              <a:solidFill>
                <a:srgbClr val="FF0066"/>
              </a:solidFill>
            </a:endParaRPr>
          </a:p>
        </p:txBody>
      </p:sp>
      <p:sp>
        <p:nvSpPr>
          <p:cNvPr id="13" name="日付プレースホルダ 12"/>
          <p:cNvSpPr>
            <a:spLocks noGrp="1"/>
          </p:cNvSpPr>
          <p:nvPr>
            <p:ph type="dt" sz="half" idx="10"/>
          </p:nvPr>
        </p:nvSpPr>
        <p:spPr/>
        <p:txBody>
          <a:bodyPr/>
          <a:lstStyle/>
          <a:p>
            <a:r>
              <a:rPr lang="en-US" altLang="ja-JP" smtClean="0"/>
              <a:t>2011/1/14</a:t>
            </a:r>
            <a:endParaRPr lang="en-US"/>
          </a:p>
        </p:txBody>
      </p:sp>
      <p:sp>
        <p:nvSpPr>
          <p:cNvPr id="14" name="フッター プレースホルダ 13"/>
          <p:cNvSpPr>
            <a:spLocks noGrp="1"/>
          </p:cNvSpPr>
          <p:nvPr>
            <p:ph type="ftr" sz="quarter" idx="11"/>
          </p:nvPr>
        </p:nvSpPr>
        <p:spPr/>
        <p:txBody>
          <a:bodyPr/>
          <a:lstStyle/>
          <a:p>
            <a:r>
              <a:rPr kumimoji="0" lang="zh-TW" altLang="en-US" smtClean="0"/>
              <a:t>第</a:t>
            </a:r>
            <a:r>
              <a:rPr kumimoji="0" lang="en-US" altLang="zh-TW" smtClean="0"/>
              <a:t>7</a:t>
            </a:r>
            <a:r>
              <a:rPr kumimoji="0" lang="zh-TW" altLang="en-US" smtClean="0"/>
              <a:t>回国際標準化教育研究会</a:t>
            </a:r>
            <a:endParaRPr kumimoji="0"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キュート">
  <a:themeElements>
    <a:clrScheme name="キュート">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キュート">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キュート">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7955</TotalTime>
  <Words>1064</Words>
  <Application>Microsoft Office PowerPoint</Application>
  <PresentationFormat>画面に合わせる (4:3)</PresentationFormat>
  <Paragraphs>293</Paragraphs>
  <Slides>23</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23</vt:i4>
      </vt:variant>
    </vt:vector>
  </HeadingPairs>
  <TitlesOfParts>
    <vt:vector size="25" baseType="lpstr">
      <vt:lpstr>キュート</vt:lpstr>
      <vt:lpstr>ビットマップ イメージ</vt:lpstr>
      <vt:lpstr>社員教育　　　　　 “キヤノンの標準化への取り組み” 　　　　　　　　　　　　　の紹介</vt:lpstr>
      <vt:lpstr>キヤノングループの概要 </vt:lpstr>
      <vt:lpstr>キヤノンの事業分野 </vt:lpstr>
      <vt:lpstr>標準化教育への取り組み </vt:lpstr>
      <vt:lpstr>標準化教育の現状</vt:lpstr>
      <vt:lpstr>「標準と知財」社内研修材料目次</vt:lpstr>
      <vt:lpstr>標準化の目的</vt:lpstr>
      <vt:lpstr>標準化のメリット・デメリット</vt:lpstr>
      <vt:lpstr>標準化の活用</vt:lpstr>
      <vt:lpstr>差別化と標準化</vt:lpstr>
      <vt:lpstr>標準に含まれる特許の増加</vt:lpstr>
      <vt:lpstr>標準の必須特許と周辺特許</vt:lpstr>
      <vt:lpstr>標準に係る特許問題</vt:lpstr>
      <vt:lpstr>知財戦略と標準化</vt:lpstr>
      <vt:lpstr>標準化の事例 </vt:lpstr>
      <vt:lpstr>標準化の事例 （1）“DCF” </vt:lpstr>
      <vt:lpstr>標準化の事例 （2）“PictBridge” </vt:lpstr>
      <vt:lpstr>標準化の事例 （3）“BMLinkS”  </vt:lpstr>
      <vt:lpstr>スライド 19</vt:lpstr>
      <vt:lpstr>標準化の事例 (4)“JTC 1/SC 28”  </vt:lpstr>
      <vt:lpstr>スライド 21</vt:lpstr>
      <vt:lpstr>標準化の事例 (5)“Cloud”  </vt:lpstr>
      <vt:lpstr>カメラ、事務機器の事例から </vt:lpstr>
    </vt:vector>
  </TitlesOfParts>
  <Company>Canon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嶋村　久</dc:creator>
  <cp:lastModifiedBy>gazo</cp:lastModifiedBy>
  <cp:revision>1718</cp:revision>
  <dcterms:created xsi:type="dcterms:W3CDTF">2006-07-04T01:15:26Z</dcterms:created>
  <dcterms:modified xsi:type="dcterms:W3CDTF">2011-01-07T01:28:04Z</dcterms:modified>
</cp:coreProperties>
</file>