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5"/>
    <p:sldMasterId id="2147483726" r:id="rId6"/>
    <p:sldMasterId id="2147483707" r:id="rId7"/>
    <p:sldMasterId id="2147483688" r:id="rId8"/>
  </p:sldMasterIdLst>
  <p:notesMasterIdLst>
    <p:notesMasterId r:id="rId14"/>
  </p:notesMasterIdLst>
  <p:handoutMasterIdLst>
    <p:handoutMasterId r:id="rId15"/>
  </p:handoutMasterIdLst>
  <p:sldIdLst>
    <p:sldId id="362" r:id="rId9"/>
    <p:sldId id="372" r:id="rId10"/>
    <p:sldId id="374" r:id="rId11"/>
    <p:sldId id="375" r:id="rId12"/>
    <p:sldId id="376" r:id="rId13"/>
  </p:sldIdLst>
  <p:sldSz cx="12204700" cy="6859588"/>
  <p:notesSz cx="6794500" cy="9931400"/>
  <p:defaultTextStyle>
    <a:defPPr>
      <a:defRPr lang="ja-JP"/>
    </a:defPPr>
    <a:lvl1pPr marL="0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44662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89325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33987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78649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723312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67974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812637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357299" algn="l" defTabSz="1089325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iri Kato" initials="D.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8F8F8"/>
    <a:srgbClr val="C0C0C0"/>
    <a:srgbClr val="EAEAEA"/>
    <a:srgbClr val="B2B2B2"/>
    <a:srgbClr val="646464"/>
    <a:srgbClr val="C8C8C8"/>
    <a:srgbClr val="003366"/>
    <a:srgbClr val="717171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8458" autoAdjust="0"/>
  </p:normalViewPr>
  <p:slideViewPr>
    <p:cSldViewPr>
      <p:cViewPr>
        <p:scale>
          <a:sx n="100" d="100"/>
          <a:sy n="100" d="100"/>
        </p:scale>
        <p:origin x="-960" y="-426"/>
      </p:cViewPr>
      <p:guideLst>
        <p:guide orient="horz" pos="4048"/>
        <p:guide orient="horz" pos="227"/>
        <p:guide orient="horz" pos="568"/>
        <p:guide orient="horz" pos="3929"/>
        <p:guide orient="horz" pos="682"/>
        <p:guide orient="horz" pos="2160"/>
        <p:guide pos="3844"/>
        <p:guide pos="261"/>
        <p:guide pos="442"/>
        <p:guide pos="7234"/>
        <p:guide pos="74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8" d="100"/>
        <a:sy n="148" d="100"/>
      </p:scale>
      <p:origin x="0" y="1584"/>
    </p:cViewPr>
  </p:sorterViewPr>
  <p:notesViewPr>
    <p:cSldViewPr showGuides="1">
      <p:cViewPr varScale="1">
        <p:scale>
          <a:sx n="49" d="100"/>
          <a:sy n="49" d="100"/>
        </p:scale>
        <p:origin x="-2922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64389-FDA7-DD41-A374-B1DA747FDC5A}" type="datetimeFigureOut">
              <a:rPr kumimoji="1" lang="ja-JP" altLang="en-US" smtClean="0"/>
              <a:t>2016/9/25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3614E-5182-F847-8C8B-1C22E5810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043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ED1A7-AB37-4B52-BC42-F90D4DEB2F36}" type="datetimeFigureOut">
              <a:rPr kumimoji="1" lang="ja-JP" altLang="en-US" smtClean="0"/>
              <a:t>2016/9/25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44538"/>
            <a:ext cx="66262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6B5EF-E6B2-4482-B3E1-BC282756F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841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 Titlepage">
    <p:bg>
      <p:bgPr>
        <a:solidFill>
          <a:srgbClr val="C8C8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プレースホルダー 2"/>
          <p:cNvSpPr>
            <a:spLocks noGrp="1"/>
          </p:cNvSpPr>
          <p:nvPr>
            <p:ph type="body" sz="quarter" idx="14" hasCustomPrompt="1"/>
          </p:nvPr>
        </p:nvSpPr>
        <p:spPr>
          <a:xfrm>
            <a:off x="717050" y="1989634"/>
            <a:ext cx="10766926" cy="57626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72" y="302965"/>
            <a:ext cx="1438171" cy="361621"/>
          </a:xfrm>
          <a:prstGeom prst="rect">
            <a:avLst/>
          </a:prstGeom>
        </p:spPr>
      </p:pic>
      <p:sp>
        <p:nvSpPr>
          <p:cNvPr id="13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720725" y="5734800"/>
            <a:ext cx="10763250" cy="2154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部署名</a:t>
            </a:r>
            <a:endParaRPr kumimoji="1" lang="ja-JP" altLang="en-US" dirty="0"/>
          </a:p>
        </p:txBody>
      </p:sp>
      <p:sp>
        <p:nvSpPr>
          <p:cNvPr id="21" name="テキスト プレースホルダー 2"/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6083400"/>
            <a:ext cx="10763250" cy="1538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ライツ表記</a:t>
            </a:r>
            <a:endParaRPr kumimoji="1" lang="ja-JP" altLang="en-US" dirty="0"/>
          </a:p>
        </p:txBody>
      </p:sp>
      <p:sp>
        <p:nvSpPr>
          <p:cNvPr id="28" name="テキスト プレースホルダー 4"/>
          <p:cNvSpPr>
            <a:spLocks noGrp="1"/>
          </p:cNvSpPr>
          <p:nvPr>
            <p:ph type="body" sz="quarter" idx="15" hasCustomPrompt="1"/>
          </p:nvPr>
        </p:nvSpPr>
        <p:spPr>
          <a:xfrm>
            <a:off x="722314" y="2915965"/>
            <a:ext cx="10761662" cy="3077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544662" indent="0" algn="l">
              <a:buNone/>
              <a:defRPr/>
            </a:lvl2pPr>
          </a:lstStyle>
          <a:p>
            <a:pPr lvl="0"/>
            <a:r>
              <a:rPr kumimoji="1" lang="ja-JP" altLang="en-US" dirty="0" smtClean="0"/>
              <a:t>サブタイトルの書式設定</a:t>
            </a:r>
            <a:endParaRPr kumimoji="1" lang="ja-JP" altLang="en-US" dirty="0"/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tx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 information)</a:t>
            </a:r>
            <a:endParaRPr lang="en-US" altLang="ja-JP" sz="1000" b="0" dirty="0">
              <a:solidFill>
                <a:schemeClr val="tx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756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1" name="直線コネクタ 20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18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20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4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7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Black Middle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0" name="直線コネクタ 19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9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1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49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/Black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3" name="直線コネクタ 22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7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tx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 information)</a:t>
            </a:r>
            <a:endParaRPr lang="en-US" altLang="ja-JP" sz="1000" b="0" dirty="0">
              <a:solidFill>
                <a:schemeClr val="tx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</a:endParaRPr>
          </a:p>
        </p:txBody>
      </p:sp>
      <p:sp>
        <p:nvSpPr>
          <p:cNvPr id="21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solidFill>
                  <a:schemeClr val="tx1"/>
                </a:solidFill>
                <a:latin typeface="SST" pitchFamily="34" charset="0"/>
              </a:rPr>
              <a:pPr/>
              <a:t>‹#›</a:t>
            </a:fld>
            <a:endParaRPr lang="ja-JP" altLang="en-US" sz="1000" baseline="0" dirty="0">
              <a:solidFill>
                <a:schemeClr val="tx1"/>
              </a:solidFill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74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ay/Black Middle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0" name="直線コネクタ 19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4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1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19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/Black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sp>
        <p:nvSpPr>
          <p:cNvPr id="38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9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cxnSp>
        <p:nvCxnSpPr>
          <p:cNvPr id="29" name="直線コネクタ 28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tx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 information)</a:t>
            </a:r>
            <a:endParaRPr lang="en-US" altLang="ja-JP" sz="1000" b="0" dirty="0">
              <a:solidFill>
                <a:schemeClr val="tx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</a:endParaRPr>
          </a:p>
        </p:txBody>
      </p:sp>
      <p:sp>
        <p:nvSpPr>
          <p:cNvPr id="20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solidFill>
                  <a:schemeClr val="tx1"/>
                </a:solidFill>
                <a:latin typeface="SST" pitchFamily="34" charset="0"/>
              </a:rPr>
              <a:pPr/>
              <a:t>‹#›</a:t>
            </a:fld>
            <a:endParaRPr lang="ja-JP" altLang="en-US" sz="1000" baseline="0" dirty="0">
              <a:solidFill>
                <a:schemeClr val="tx1"/>
              </a:solidFill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44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 Cov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 bwMode="gray">
          <a:xfrm>
            <a:off x="720725" y="5940000"/>
            <a:ext cx="10763249" cy="60344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C8C8C8"/>
                </a:solidFill>
                <a:latin typeface="SST" pitchFamily="34" charset="0"/>
                <a:ea typeface="+mn-ea"/>
                <a:cs typeface="メイリオ"/>
              </a:rPr>
              <a:t>SONY is a registered trademark of Sony Corporation.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C8C8C8"/>
                </a:solidFill>
                <a:latin typeface="SST" pitchFamily="34" charset="0"/>
                <a:ea typeface="+mn-ea"/>
                <a:cs typeface="メイリオ"/>
              </a:rPr>
              <a:t>Names of Sony products and services are the registered trademarks and/or trademarks of Sony Corporation or its Group companies.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C8C8C8"/>
                </a:solidFill>
                <a:latin typeface="SST" pitchFamily="34" charset="0"/>
                <a:ea typeface="+mn-ea"/>
                <a:cs typeface="メイリオ"/>
              </a:rPr>
              <a:t>Other company names and product names are registered trademarks and/or trademarks of the respective companies.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8" y="2979592"/>
            <a:ext cx="3595262" cy="8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7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プレースホルダー 2"/>
          <p:cNvSpPr>
            <a:spLocks noGrp="1"/>
          </p:cNvSpPr>
          <p:nvPr>
            <p:ph type="body" sz="quarter" idx="14" hasCustomPrompt="1"/>
          </p:nvPr>
        </p:nvSpPr>
        <p:spPr>
          <a:xfrm>
            <a:off x="722314" y="1989634"/>
            <a:ext cx="10761662" cy="57626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8" name="テキスト プレースホルダー 4"/>
          <p:cNvSpPr>
            <a:spLocks noGrp="1"/>
          </p:cNvSpPr>
          <p:nvPr>
            <p:ph type="body" sz="quarter" idx="15" hasCustomPrompt="1"/>
          </p:nvPr>
        </p:nvSpPr>
        <p:spPr>
          <a:xfrm>
            <a:off x="722314" y="2915965"/>
            <a:ext cx="10761662" cy="3077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544662" indent="0" algn="l">
              <a:buNone/>
              <a:defRPr/>
            </a:lvl2pPr>
          </a:lstStyle>
          <a:p>
            <a:pPr lvl="0"/>
            <a:r>
              <a:rPr kumimoji="1" lang="ja-JP" altLang="en-US" dirty="0" smtClean="0"/>
              <a:t>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8017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1" name="直線コネクタ 20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18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pic>
        <p:nvPicPr>
          <p:cNvPr id="15" name="図 14" descr="ラベル+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600" y="6429600"/>
            <a:ext cx="1293941" cy="429789"/>
          </a:xfrm>
          <a:prstGeom prst="rect">
            <a:avLst/>
          </a:prstGeom>
        </p:spPr>
      </p:pic>
      <p:sp>
        <p:nvSpPr>
          <p:cNvPr id="22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dd.mm.yy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5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8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Gray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7" name="直線コネクタ 26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4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9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</a:rPr>
              <a:t>dd.mm.yy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</a:endParaRPr>
          </a:p>
        </p:txBody>
      </p:sp>
      <p:sp>
        <p:nvSpPr>
          <p:cNvPr id="21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solidFill>
                  <a:schemeClr val="tx1"/>
                </a:solidFill>
                <a:latin typeface="SST" pitchFamily="34" charset="0"/>
              </a:rPr>
              <a:pPr/>
              <a:t>‹#›</a:t>
            </a:fld>
            <a:endParaRPr lang="ja-JP" altLang="en-US" sz="1000" baseline="0" dirty="0">
              <a:solidFill>
                <a:schemeClr val="tx1"/>
              </a:solidFill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ay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18" name="直線コネクタ 17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4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20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dd.mm.yy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2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Gray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7" name="直線コネクタ 26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34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tx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 information)</a:t>
            </a:r>
            <a:endParaRPr lang="en-US" altLang="ja-JP" sz="1000" b="0" dirty="0">
              <a:solidFill>
                <a:schemeClr val="tx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22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</a:endParaRPr>
          </a:p>
        </p:txBody>
      </p:sp>
      <p:sp>
        <p:nvSpPr>
          <p:cNvPr id="24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solidFill>
                  <a:schemeClr val="tx1"/>
                </a:solidFill>
                <a:latin typeface="SST" pitchFamily="34" charset="0"/>
              </a:rPr>
              <a:pPr/>
              <a:t>‹#›</a:t>
            </a:fld>
            <a:endParaRPr lang="ja-JP" altLang="en-US" sz="1000" baseline="0" dirty="0">
              <a:solidFill>
                <a:schemeClr val="tx1"/>
              </a:solidFill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1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1" name="直線コネクタ 20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18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5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dd.mm.yy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0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4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/Black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sp>
        <p:nvSpPr>
          <p:cNvPr id="38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9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cxnSp>
        <p:nvCxnSpPr>
          <p:cNvPr id="29" name="直線コネクタ 28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</a:rPr>
              <a:t>dd.mm.yy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</a:endParaRPr>
          </a:p>
        </p:txBody>
      </p:sp>
      <p:sp>
        <p:nvSpPr>
          <p:cNvPr id="20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solidFill>
                  <a:schemeClr val="tx1"/>
                </a:solidFill>
                <a:latin typeface="SST" pitchFamily="34" charset="0"/>
              </a:rPr>
              <a:pPr/>
              <a:t>‹#›</a:t>
            </a:fld>
            <a:endParaRPr lang="ja-JP" altLang="en-US" sz="1000" baseline="0" dirty="0">
              <a:solidFill>
                <a:schemeClr val="tx1"/>
              </a:solidFill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52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 bwMode="gray">
          <a:xfrm>
            <a:off x="720725" y="5940000"/>
            <a:ext cx="10763249" cy="60344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717171"/>
                </a:solidFill>
                <a:latin typeface="SST" pitchFamily="34" charset="0"/>
                <a:ea typeface="+mn-ea"/>
                <a:cs typeface="メイリオ"/>
              </a:rPr>
              <a:t>SONY is a registered trademark of Sony Corporation.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dirty="0" smtClean="0">
                <a:solidFill>
                  <a:srgbClr val="717171"/>
                </a:solidFill>
                <a:latin typeface="SST" pitchFamily="34" charset="0"/>
                <a:ea typeface="+mj-ea"/>
                <a:cs typeface="メイリオ"/>
              </a:rPr>
              <a:t>Names of Sony products and services are the registered trademarks and/or trademarks of Sony Corporation or its Group companies.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dirty="0" smtClean="0">
                <a:solidFill>
                  <a:srgbClr val="717171"/>
                </a:solidFill>
                <a:latin typeface="SST" pitchFamily="34" charset="0"/>
                <a:ea typeface="+mj-ea"/>
                <a:cs typeface="メイリオ"/>
              </a:rPr>
              <a:t>Other company names and product names are registered trademarks and/or trademarks of the respective companies.</a:t>
            </a: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350" y="2979000"/>
            <a:ext cx="36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69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656" y="356695"/>
            <a:ext cx="11335611" cy="53962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188" y="1079241"/>
            <a:ext cx="10759689" cy="5167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36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/Black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C8C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3" name="直線コネクタ 22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37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tx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 information)</a:t>
            </a:r>
            <a:endParaRPr lang="en-US" altLang="ja-JP" sz="1000" b="0" dirty="0">
              <a:solidFill>
                <a:schemeClr val="tx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tx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tx1"/>
              </a:solidFill>
              <a:latin typeface="SST" pitchFamily="34" charset="0"/>
            </a:endParaRPr>
          </a:p>
        </p:txBody>
      </p:sp>
      <p:sp>
        <p:nvSpPr>
          <p:cNvPr id="21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solidFill>
                  <a:schemeClr val="tx1"/>
                </a:solidFill>
                <a:latin typeface="SST" pitchFamily="34" charset="0"/>
              </a:rPr>
              <a:pPr/>
              <a:t>‹#›</a:t>
            </a:fld>
            <a:endParaRPr lang="ja-JP" altLang="en-US" sz="1000" baseline="0" dirty="0">
              <a:solidFill>
                <a:schemeClr val="tx1"/>
              </a:solidFill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56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 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 bwMode="gray">
          <a:xfrm>
            <a:off x="720725" y="5940000"/>
            <a:ext cx="10763249" cy="60344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717171"/>
                </a:solidFill>
                <a:latin typeface="SST" pitchFamily="34" charset="0"/>
                <a:ea typeface="+mn-ea"/>
                <a:cs typeface="メイリオ"/>
              </a:rPr>
              <a:t>SONY is a registered trademark of Sony Corporation.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717171"/>
                </a:solidFill>
                <a:latin typeface="SST" pitchFamily="34" charset="0"/>
                <a:ea typeface="+mn-ea"/>
                <a:cs typeface="メイリオ"/>
              </a:rPr>
              <a:t>Names of Sony products and services are the registered trademarks and/or trademarks of Sony Corporation or its Group companies.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717171"/>
                </a:solidFill>
                <a:latin typeface="SST" pitchFamily="34" charset="0"/>
                <a:ea typeface="+mn-ea"/>
                <a:cs typeface="メイリオ"/>
              </a:rPr>
              <a:t>Other company names and product names are registered trademarks and/or trademarks of the respective companies.</a:t>
            </a: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350" y="2979000"/>
            <a:ext cx="36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49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ay Titlepage">
    <p:bg>
      <p:bgPr>
        <a:solidFill>
          <a:srgbClr val="646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/>
          <p:cNvSpPr>
            <a:spLocks noGrp="1"/>
          </p:cNvSpPr>
          <p:nvPr>
            <p:ph type="body" sz="quarter" idx="14" hasCustomPrompt="1"/>
          </p:nvPr>
        </p:nvSpPr>
        <p:spPr>
          <a:xfrm>
            <a:off x="722314" y="1989634"/>
            <a:ext cx="10761662" cy="57626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0" y="302400"/>
            <a:ext cx="1438171" cy="361621"/>
          </a:xfrm>
          <a:prstGeom prst="rect">
            <a:avLst/>
          </a:prstGeom>
        </p:spPr>
      </p:pic>
      <p:sp>
        <p:nvSpPr>
          <p:cNvPr id="20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720725" y="5734800"/>
            <a:ext cx="10763250" cy="2154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部署名</a:t>
            </a:r>
            <a:endParaRPr kumimoji="1" lang="ja-JP" altLang="en-US" dirty="0"/>
          </a:p>
        </p:txBody>
      </p:sp>
      <p:sp>
        <p:nvSpPr>
          <p:cNvPr id="21" name="テキスト プレースホルダー 2"/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6083400"/>
            <a:ext cx="10763250" cy="1538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ライツ表記</a:t>
            </a:r>
            <a:endParaRPr kumimoji="1" lang="ja-JP" altLang="en-US" dirty="0"/>
          </a:p>
        </p:txBody>
      </p:sp>
      <p:sp>
        <p:nvSpPr>
          <p:cNvPr id="26" name="テキスト プレースホルダー 4"/>
          <p:cNvSpPr>
            <a:spLocks noGrp="1"/>
          </p:cNvSpPr>
          <p:nvPr>
            <p:ph type="body" sz="quarter" idx="15" hasCustomPrompt="1"/>
          </p:nvPr>
        </p:nvSpPr>
        <p:spPr>
          <a:xfrm>
            <a:off x="722314" y="2915965"/>
            <a:ext cx="10761662" cy="3077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544662" indent="0" algn="l">
              <a:buNone/>
              <a:defRPr/>
            </a:lvl2pPr>
          </a:lstStyle>
          <a:p>
            <a:pPr lvl="0"/>
            <a:r>
              <a:rPr kumimoji="1" lang="ja-JP" altLang="en-US" dirty="0" smtClean="0"/>
              <a:t>サブタイトルの書式設定</a:t>
            </a:r>
            <a:endParaRPr kumimoji="1" lang="ja-JP" altLang="en-US" dirty="0"/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41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ay/White Midd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18" name="直線コネクタ 17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4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tx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20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2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5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ay/Black Middle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0"/>
            <a:ext cx="12204700" cy="68595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6427588"/>
            <a:ext cx="12204000" cy="43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solidFill>
                <a:srgbClr val="FFFFFF"/>
              </a:solidFill>
            </a:endParaRPr>
          </a:p>
        </p:txBody>
      </p:sp>
      <p:cxnSp>
        <p:nvCxnSpPr>
          <p:cNvPr id="20" name="直線コネクタ 19"/>
          <p:cNvCxnSpPr/>
          <p:nvPr userDrawn="1"/>
        </p:nvCxnSpPr>
        <p:spPr>
          <a:xfrm>
            <a:off x="1886030" y="6535576"/>
            <a:ext cx="0" cy="216024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>
            <a:spLocks noGrp="1"/>
          </p:cNvSpPr>
          <p:nvPr>
            <p:ph type="title"/>
          </p:nvPr>
        </p:nvSpPr>
        <p:spPr bwMode="gray">
          <a:xfrm>
            <a:off x="431799" y="360363"/>
            <a:ext cx="11339513" cy="53975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4" name="コンテンツ プレースホルダ 6"/>
          <p:cNvSpPr>
            <a:spLocks noGrp="1"/>
          </p:cNvSpPr>
          <p:nvPr>
            <p:ph sz="quarter" idx="13"/>
          </p:nvPr>
        </p:nvSpPr>
        <p:spPr bwMode="gray">
          <a:xfrm>
            <a:off x="720724" y="1081089"/>
            <a:ext cx="10763251" cy="516572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400"/>
              </a:lnSpc>
              <a:spcBef>
                <a:spcPts val="0"/>
              </a:spcBef>
              <a:buFontTx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>
              <a:lnSpc>
                <a:spcPts val="3400"/>
              </a:lnSpc>
              <a:spcBef>
                <a:spcPts val="0"/>
              </a:spcBef>
              <a:buFontTx/>
              <a:buNone/>
              <a:defRPr sz="1600" baseline="0">
                <a:solidFill>
                  <a:schemeClr val="bg1"/>
                </a:solidFill>
                <a:latin typeface="+mj-ea"/>
                <a:ea typeface="+mj-ea"/>
              </a:defRPr>
            </a:lvl2pPr>
            <a:lvl3pPr>
              <a:lnSpc>
                <a:spcPts val="34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+mj-ea"/>
                <a:ea typeface="+mj-ea"/>
              </a:defRPr>
            </a:lvl3pPr>
            <a:lvl4pPr>
              <a:lnSpc>
                <a:spcPts val="34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bg1"/>
                </a:solidFill>
                <a:latin typeface="+mj-ea"/>
                <a:ea typeface="+mj-ea"/>
              </a:defRPr>
            </a:lvl4pPr>
            <a:lvl5pPr>
              <a:defRPr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endParaRPr lang="en-US" altLang="ja-JP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519600"/>
            <a:ext cx="1048514" cy="262129"/>
          </a:xfrm>
          <a:prstGeom prst="rect">
            <a:avLst/>
          </a:prstGeom>
        </p:spPr>
      </p:pic>
      <p:sp>
        <p:nvSpPr>
          <p:cNvPr id="14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>
          <a:xfrm>
            <a:off x="3006006" y="6535588"/>
            <a:ext cx="4860000" cy="216000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  <a:ea typeface="メイリオ" pitchFamily="50" charset="-128"/>
                <a:cs typeface="メイリオ" pitchFamily="50" charset="-128"/>
              </a:rPr>
              <a:t>Department      Copyright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日付プレースホルダー 2"/>
          <p:cNvSpPr txBox="1">
            <a:spLocks/>
          </p:cNvSpPr>
          <p:nvPr userDrawn="1"/>
        </p:nvSpPr>
        <p:spPr>
          <a:xfrm>
            <a:off x="2069902" y="6535588"/>
            <a:ext cx="776117" cy="216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 smtClean="0">
                <a:solidFill>
                  <a:schemeClr val="bg1"/>
                </a:solidFill>
                <a:latin typeface="SST" pitchFamily="34" charset="0"/>
              </a:rPr>
              <a:t>yy.mm.dd</a:t>
            </a:r>
            <a:endParaRPr lang="en-US" altLang="ja-JP" sz="1000" dirty="0">
              <a:solidFill>
                <a:schemeClr val="bg1"/>
              </a:solidFill>
              <a:latin typeface="SST" pitchFamily="34" charset="0"/>
            </a:endParaRPr>
          </a:p>
        </p:txBody>
      </p:sp>
      <p:sp>
        <p:nvSpPr>
          <p:cNvPr id="21" name="スライド番号プレースホルダー 4"/>
          <p:cNvSpPr txBox="1">
            <a:spLocks/>
          </p:cNvSpPr>
          <p:nvPr userDrawn="1"/>
        </p:nvSpPr>
        <p:spPr>
          <a:xfrm>
            <a:off x="1421829" y="6545014"/>
            <a:ext cx="288033" cy="197148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1089325" rtl="0" eaLnBrk="1" latinLnBrk="0" hangingPunct="1">
              <a:defRPr kumimoji="1" sz="9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DCCDAA-6D69-46E7-B759-71F91EA5148B}" type="slidenum">
              <a:rPr lang="ja-JP" altLang="en-US" sz="1000" baseline="0" smtClean="0">
                <a:latin typeface="SST" pitchFamily="34" charset="0"/>
              </a:rPr>
              <a:pPr/>
              <a:t>‹#›</a:t>
            </a:fld>
            <a:endParaRPr lang="ja-JP" altLang="en-US" sz="1000" baseline="0" dirty="0">
              <a:latin typeface="SST" pitchFamily="34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10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ay Back Cover">
    <p:bg>
      <p:bgPr>
        <a:solidFill>
          <a:srgbClr val="646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 userDrawn="1"/>
        </p:nvSpPr>
        <p:spPr bwMode="gray">
          <a:xfrm>
            <a:off x="720725" y="5940000"/>
            <a:ext cx="10763249" cy="60344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C8C8C8"/>
                </a:solidFill>
                <a:latin typeface="SST" pitchFamily="34" charset="0"/>
                <a:ea typeface="+mn-ea"/>
                <a:cs typeface="メイリオ"/>
              </a:rPr>
              <a:t>SONY is a registered trademark of Sony Corporation.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C8C8C8"/>
                </a:solidFill>
                <a:latin typeface="SST" pitchFamily="34" charset="0"/>
                <a:ea typeface="+mn-ea"/>
                <a:cs typeface="メイリオ"/>
              </a:rPr>
              <a:t>Names of Sony products and services are the registered trademarks and/or trademarks of Sony Corporation or its Group companies.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kumimoji="1" lang="en-US" altLang="ja-JP" sz="900" kern="1200" dirty="0" smtClean="0">
                <a:solidFill>
                  <a:srgbClr val="C8C8C8"/>
                </a:solidFill>
                <a:latin typeface="SST" pitchFamily="34" charset="0"/>
                <a:ea typeface="+mn-ea"/>
                <a:cs typeface="メイリオ"/>
              </a:rPr>
              <a:t>Other company names and product names are registered trademarks and/or trademarks of the respective companies.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8" y="2979592"/>
            <a:ext cx="3595262" cy="8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7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Title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/>
          <p:cNvSpPr>
            <a:spLocks noGrp="1"/>
          </p:cNvSpPr>
          <p:nvPr>
            <p:ph type="body" sz="quarter" idx="14" hasCustomPrompt="1"/>
          </p:nvPr>
        </p:nvSpPr>
        <p:spPr>
          <a:xfrm>
            <a:off x="722314" y="1989634"/>
            <a:ext cx="10761662" cy="57626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00" y="302400"/>
            <a:ext cx="1438171" cy="361621"/>
          </a:xfrm>
          <a:prstGeom prst="rect">
            <a:avLst/>
          </a:prstGeom>
        </p:spPr>
      </p:pic>
      <p:sp>
        <p:nvSpPr>
          <p:cNvPr id="14" name="テキスト プレースホルダー 2"/>
          <p:cNvSpPr>
            <a:spLocks noGrp="1"/>
          </p:cNvSpPr>
          <p:nvPr>
            <p:ph type="body" sz="quarter" idx="12" hasCustomPrompt="1"/>
          </p:nvPr>
        </p:nvSpPr>
        <p:spPr>
          <a:xfrm>
            <a:off x="720725" y="5734800"/>
            <a:ext cx="10763250" cy="215444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部署名</a:t>
            </a:r>
            <a:endParaRPr kumimoji="1" lang="ja-JP" altLang="en-US" dirty="0"/>
          </a:p>
        </p:txBody>
      </p:sp>
      <p:sp>
        <p:nvSpPr>
          <p:cNvPr id="20" name="テキスト プレースホルダー 2"/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6083400"/>
            <a:ext cx="10763250" cy="1538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 smtClean="0"/>
              <a:t>ライツ表記</a:t>
            </a:r>
            <a:endParaRPr kumimoji="1" lang="ja-JP" altLang="en-US" dirty="0"/>
          </a:p>
        </p:txBody>
      </p:sp>
      <p:sp>
        <p:nvSpPr>
          <p:cNvPr id="21" name="テキスト プレースホルダー 4"/>
          <p:cNvSpPr>
            <a:spLocks noGrp="1"/>
          </p:cNvSpPr>
          <p:nvPr>
            <p:ph type="body" sz="quarter" idx="15" hasCustomPrompt="1"/>
          </p:nvPr>
        </p:nvSpPr>
        <p:spPr>
          <a:xfrm>
            <a:off x="722314" y="2915965"/>
            <a:ext cx="10761662" cy="3077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544662" indent="0" algn="l">
              <a:buNone/>
              <a:defRPr/>
            </a:lvl2pPr>
          </a:lstStyle>
          <a:p>
            <a:pPr lvl="0"/>
            <a:r>
              <a:rPr kumimoji="1" lang="ja-JP" altLang="en-US" dirty="0" smtClean="0"/>
              <a:t>サブタイトルの書式設定</a:t>
            </a:r>
            <a:endParaRPr kumimoji="1" lang="ja-JP" altLang="en-US" dirty="0"/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>
          <a:xfrm>
            <a:off x="8028025" y="6535588"/>
            <a:ext cx="2880000" cy="216000"/>
          </a:xfrm>
          <a:prstGeom prst="rect">
            <a:avLst/>
          </a:prstGeom>
        </p:spPr>
        <p:txBody>
          <a:bodyPr wrap="square" lIns="72000" tIns="0" rIns="72000" bIns="0" anchor="ctr">
            <a:noAutofit/>
          </a:bodyPr>
          <a:lstStyle>
            <a:defPPr>
              <a:defRPr lang="ja-JP"/>
            </a:defPPr>
            <a:lvl1pPr marL="0" algn="l" defTabSz="1089325" rtl="0" eaLnBrk="1" latinLnBrk="0" hangingPunct="1">
              <a:defRPr kumimoji="1"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/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(Supplementary</a:t>
            </a:r>
            <a:r>
              <a:rPr lang="en-US" altLang="ja-JP" sz="1000" b="0" baseline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 information</a:t>
            </a:r>
            <a:r>
              <a:rPr lang="en-US" altLang="ja-JP" sz="1000" b="0" dirty="0" smtClean="0">
                <a:solidFill>
                  <a:schemeClr val="bg1"/>
                </a:solidFill>
                <a:latin typeface="SST" pitchFamily="34" charset="0"/>
                <a:ea typeface="SST Japanese Pro Regular" pitchFamily="34" charset="-128"/>
                <a:cs typeface="メイリオ"/>
              </a:rPr>
              <a:t>)</a:t>
            </a:r>
            <a:endParaRPr lang="en-US" altLang="ja-JP" sz="1000" b="0" dirty="0">
              <a:solidFill>
                <a:schemeClr val="bg1"/>
              </a:solidFill>
              <a:latin typeface="SST" pitchFamily="34" charset="0"/>
              <a:ea typeface="SST Japanese Pro Regular" pitchFamily="34" charset="-128"/>
              <a:cs typeface="メイリオ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000" y="6426000"/>
            <a:ext cx="1295403" cy="4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998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8C8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03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52" r:id="rId2"/>
    <p:sldLayoutId id="2147483756" r:id="rId3"/>
    <p:sldLayoutId id="214748376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89325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408497" indent="-408497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j-ea"/>
          <a:ea typeface="+mj-ea"/>
          <a:cs typeface="+mn-cs"/>
        </a:defRPr>
      </a:lvl1pPr>
      <a:lvl2pPr marL="885076" indent="-340414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j-ea"/>
          <a:ea typeface="+mj-ea"/>
          <a:cs typeface="+mn-cs"/>
        </a:defRPr>
      </a:lvl2pPr>
      <a:lvl3pPr marL="1361656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j-ea"/>
          <a:ea typeface="+mj-ea"/>
          <a:cs typeface="+mn-cs"/>
        </a:defRPr>
      </a:lvl3pPr>
      <a:lvl4pPr marL="1906318" indent="-272331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450981" indent="-272331" algn="l" defTabSz="1089325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5pPr>
      <a:lvl6pPr marL="2995643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0305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4968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9630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66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325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98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864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331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7974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263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729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46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245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4" r:id="rId2"/>
    <p:sldLayoutId id="2147483738" r:id="rId3"/>
    <p:sldLayoutId id="214748374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89325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408497" indent="-408497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j-ea"/>
          <a:ea typeface="+mj-ea"/>
          <a:cs typeface="+mn-cs"/>
        </a:defRPr>
      </a:lvl1pPr>
      <a:lvl2pPr marL="885076" indent="-340414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j-ea"/>
          <a:ea typeface="+mj-ea"/>
          <a:cs typeface="+mn-cs"/>
        </a:defRPr>
      </a:lvl2pPr>
      <a:lvl3pPr marL="1361656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j-ea"/>
          <a:ea typeface="+mj-ea"/>
          <a:cs typeface="+mn-cs"/>
        </a:defRPr>
      </a:lvl3pPr>
      <a:lvl4pPr marL="1906318" indent="-272331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450981" indent="-272331" algn="l" defTabSz="1089325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5pPr>
      <a:lvl6pPr marL="2995643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0305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4968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9630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66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325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98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864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331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7974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263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729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31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66" r:id="rId2"/>
    <p:sldLayoutId id="2147483767" r:id="rId3"/>
    <p:sldLayoutId id="2147483764" r:id="rId4"/>
    <p:sldLayoutId id="2147483765" r:id="rId5"/>
    <p:sldLayoutId id="2147483763" r:id="rId6"/>
    <p:sldLayoutId id="2147483724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89325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408497" indent="-408497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j-ea"/>
          <a:ea typeface="+mj-ea"/>
          <a:cs typeface="+mn-cs"/>
        </a:defRPr>
      </a:lvl1pPr>
      <a:lvl2pPr marL="885076" indent="-340414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j-ea"/>
          <a:ea typeface="+mj-ea"/>
          <a:cs typeface="+mn-cs"/>
        </a:defRPr>
      </a:lvl2pPr>
      <a:lvl3pPr marL="1361656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j-ea"/>
          <a:ea typeface="+mj-ea"/>
          <a:cs typeface="+mn-cs"/>
        </a:defRPr>
      </a:lvl3pPr>
      <a:lvl4pPr marL="1906318" indent="-272331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450981" indent="-272331" algn="l" defTabSz="1089325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5pPr>
      <a:lvl6pPr marL="2995643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0305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4968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9630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66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325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98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864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331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7974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263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729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7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68" r:id="rId2"/>
    <p:sldLayoutId id="2147483769" r:id="rId3"/>
    <p:sldLayoutId id="2147483770" r:id="rId4"/>
    <p:sldLayoutId id="2147483694" r:id="rId5"/>
    <p:sldLayoutId id="2147483698" r:id="rId6"/>
    <p:sldLayoutId id="2147483706" r:id="rId7"/>
    <p:sldLayoutId id="2147483771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89325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408497" indent="-408497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j-ea"/>
          <a:ea typeface="+mj-ea"/>
          <a:cs typeface="+mn-cs"/>
        </a:defRPr>
      </a:lvl1pPr>
      <a:lvl2pPr marL="885076" indent="-340414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j-ea"/>
          <a:ea typeface="+mj-ea"/>
          <a:cs typeface="+mn-cs"/>
        </a:defRPr>
      </a:lvl2pPr>
      <a:lvl3pPr marL="1361656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900" kern="1200">
          <a:solidFill>
            <a:schemeClr val="tx1"/>
          </a:solidFill>
          <a:latin typeface="+mj-ea"/>
          <a:ea typeface="+mj-ea"/>
          <a:cs typeface="+mn-cs"/>
        </a:defRPr>
      </a:lvl3pPr>
      <a:lvl4pPr marL="1906318" indent="-272331" algn="l" defTabSz="1089325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450981" indent="-272331" algn="l" defTabSz="1089325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j-ea"/>
          <a:ea typeface="+mj-ea"/>
          <a:cs typeface="+mn-cs"/>
        </a:defRPr>
      </a:lvl5pPr>
      <a:lvl6pPr marL="2995643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0305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4968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9630" indent="-272331" algn="l" defTabSz="10893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66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325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98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864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3312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7974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2637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7299" algn="l" defTabSz="1089325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ja-JP" sz="4800" dirty="0" smtClean="0">
                <a:latin typeface="SST" pitchFamily="34" charset="0"/>
              </a:rPr>
              <a:t>Report of SMB/SG 10</a:t>
            </a:r>
            <a:endParaRPr lang="en-US" altLang="ja-JP" sz="4800" dirty="0" smtClean="0">
              <a:latin typeface="SST" pitchFamily="34" charset="0"/>
            </a:endParaRPr>
          </a:p>
          <a:p>
            <a:r>
              <a:rPr lang="en-US" altLang="ja-JP" sz="4800" dirty="0" smtClean="0">
                <a:latin typeface="SST" pitchFamily="34" charset="0"/>
              </a:rPr>
              <a:t>Wearable Smart Devices</a:t>
            </a:r>
            <a:endParaRPr lang="en-US" altLang="ja-JP" sz="4000" dirty="0">
              <a:latin typeface="SST" pitchFamily="34" charset="0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5"/>
          </p:nvPr>
        </p:nvSpPr>
        <p:spPr>
          <a:xfrm>
            <a:off x="629742" y="4869954"/>
            <a:ext cx="10761662" cy="837152"/>
          </a:xfrm>
        </p:spPr>
        <p:txBody>
          <a:bodyPr/>
          <a:lstStyle/>
          <a:p>
            <a:r>
              <a:rPr lang="en-US" altLang="ja-JP" sz="1600" dirty="0" smtClean="0">
                <a:latin typeface="SST" pitchFamily="34" charset="0"/>
              </a:rPr>
              <a:t>Tadashi Ezaki</a:t>
            </a:r>
          </a:p>
          <a:p>
            <a:r>
              <a:rPr lang="en-US" altLang="ja-JP" sz="1600" dirty="0" smtClean="0">
                <a:latin typeface="SST" pitchFamily="34" charset="0"/>
              </a:rPr>
              <a:t>Ulrike </a:t>
            </a:r>
            <a:r>
              <a:rPr lang="en-US" altLang="ja-JP" sz="1600" dirty="0" smtClean="0">
                <a:latin typeface="SST" pitchFamily="34" charset="0"/>
              </a:rPr>
              <a:t>Haltrich</a:t>
            </a:r>
          </a:p>
          <a:p>
            <a:r>
              <a:rPr lang="en-US" altLang="ja-JP" sz="1600" dirty="0" smtClean="0">
                <a:latin typeface="SST" pitchFamily="34" charset="0"/>
              </a:rPr>
              <a:t>AGS Meeting 28 September 2016 Frankfurt</a:t>
            </a:r>
            <a:endParaRPr lang="en-US" altLang="ja-JP" sz="1600" dirty="0">
              <a:latin typeface="SS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49" y="333450"/>
            <a:ext cx="10373995" cy="647123"/>
          </a:xfrm>
        </p:spPr>
        <p:txBody>
          <a:bodyPr/>
          <a:lstStyle/>
          <a:p>
            <a:r>
              <a:rPr lang="en-US" sz="4800" b="1" dirty="0" smtClean="0"/>
              <a:t>Scope SG 10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197546"/>
            <a:ext cx="10759689" cy="4360634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c</a:t>
            </a:r>
            <a:r>
              <a:rPr lang="en-GB" sz="2400" dirty="0" smtClean="0"/>
              <a:t>larify </a:t>
            </a:r>
            <a:r>
              <a:rPr lang="en-GB" sz="2400" dirty="0"/>
              <a:t>the terminology and obtain agreed understanding of Wearable Smart Devices (WSDs</a:t>
            </a:r>
            <a:r>
              <a:rPr lang="en-GB" sz="2400" dirty="0" smtClean="0"/>
              <a:t>)</a:t>
            </a:r>
            <a:endParaRPr lang="de-DE" sz="2400" dirty="0"/>
          </a:p>
          <a:p>
            <a:pPr lvl="0"/>
            <a:r>
              <a:rPr lang="en-GB" sz="2400" dirty="0"/>
              <a:t>gather and share information on the market needs of </a:t>
            </a:r>
            <a:r>
              <a:rPr lang="en-GB" sz="2400" b="1" dirty="0" smtClean="0"/>
              <a:t>WSDs</a:t>
            </a:r>
            <a:endParaRPr lang="de-DE" sz="2400" dirty="0"/>
          </a:p>
          <a:p>
            <a:pPr lvl="0"/>
            <a:r>
              <a:rPr lang="en-GB" sz="2400" dirty="0"/>
              <a:t>make inventory of </a:t>
            </a:r>
            <a:r>
              <a:rPr lang="en-GB" sz="2400" b="1" dirty="0"/>
              <a:t>WSDs</a:t>
            </a:r>
            <a:r>
              <a:rPr lang="en-GB" sz="2400" dirty="0"/>
              <a:t> related activities within </a:t>
            </a:r>
            <a:r>
              <a:rPr lang="en-GB" sz="2400" dirty="0" smtClean="0"/>
              <a:t>IEC</a:t>
            </a:r>
            <a:endParaRPr lang="de-DE" sz="2400" dirty="0"/>
          </a:p>
          <a:p>
            <a:pPr lvl="0"/>
            <a:r>
              <a:rPr lang="en-GB" sz="2400" dirty="0"/>
              <a:t>make inventory of </a:t>
            </a:r>
            <a:r>
              <a:rPr lang="en-GB" sz="2400" b="1" dirty="0"/>
              <a:t>WSDs</a:t>
            </a:r>
            <a:r>
              <a:rPr lang="en-GB" sz="2400" dirty="0"/>
              <a:t> related activities outside </a:t>
            </a:r>
            <a:r>
              <a:rPr lang="en-GB" sz="2400" dirty="0" smtClean="0"/>
              <a:t>IEC</a:t>
            </a:r>
            <a:endParaRPr lang="de-DE" sz="2400" dirty="0"/>
          </a:p>
          <a:p>
            <a:pPr lvl="0"/>
            <a:r>
              <a:rPr lang="en-GB" sz="2400" dirty="0"/>
              <a:t>identify the standardization themes, relevant TC/SCs and any gap on </a:t>
            </a:r>
            <a:r>
              <a:rPr lang="en-GB" sz="2400" b="1" dirty="0"/>
              <a:t>WSDs</a:t>
            </a:r>
            <a:endParaRPr lang="de-DE" sz="2400" dirty="0"/>
          </a:p>
          <a:p>
            <a:pPr lvl="0"/>
            <a:r>
              <a:rPr lang="en-GB" sz="2400" dirty="0"/>
              <a:t>investigate and recommend priorities of work on </a:t>
            </a:r>
            <a:r>
              <a:rPr lang="en-GB" sz="2400" b="1" dirty="0" smtClean="0"/>
              <a:t>WSDs</a:t>
            </a:r>
            <a:r>
              <a:rPr lang="en-GB" sz="2400" dirty="0" smtClean="0"/>
              <a:t> </a:t>
            </a:r>
            <a:r>
              <a:rPr lang="en-GB" sz="2400" dirty="0"/>
              <a:t>and</a:t>
            </a:r>
            <a:endParaRPr lang="de-DE" sz="2400" dirty="0"/>
          </a:p>
          <a:p>
            <a:pPr lvl="0"/>
            <a:r>
              <a:rPr lang="en-GB" sz="2400" dirty="0"/>
              <a:t>coordinate </a:t>
            </a:r>
            <a:r>
              <a:rPr lang="en-GB" sz="2400" b="1" dirty="0"/>
              <a:t>WSDs</a:t>
            </a:r>
            <a:r>
              <a:rPr lang="en-GB" sz="2400" dirty="0"/>
              <a:t> related activities within </a:t>
            </a:r>
            <a:r>
              <a:rPr lang="en-GB" sz="2400" dirty="0" smtClean="0"/>
              <a:t>IEC</a:t>
            </a:r>
            <a:endParaRPr lang="de-DE" sz="2400" dirty="0"/>
          </a:p>
          <a:p>
            <a:endParaRPr lang="de-DE" sz="1800" b="1" dirty="0" smtClean="0">
              <a:latin typeface="+mn-lt"/>
            </a:endParaRPr>
          </a:p>
          <a:p>
            <a:r>
              <a:rPr lang="de-DE" sz="1800" b="1" dirty="0" smtClean="0">
                <a:latin typeface="+mn-lt"/>
              </a:rPr>
              <a:t>Co-project </a:t>
            </a:r>
            <a:r>
              <a:rPr lang="de-DE" sz="1800" b="1" dirty="0" err="1">
                <a:latin typeface="+mn-lt"/>
              </a:rPr>
              <a:t>leaders</a:t>
            </a:r>
            <a:r>
              <a:rPr lang="de-DE" sz="1800" b="1" dirty="0" smtClean="0">
                <a:latin typeface="+mn-lt"/>
              </a:rPr>
              <a:t>: JP </a:t>
            </a:r>
            <a:r>
              <a:rPr lang="de-DE" sz="1800" b="1" dirty="0" err="1" smtClean="0">
                <a:latin typeface="+mn-lt"/>
              </a:rPr>
              <a:t>and</a:t>
            </a:r>
            <a:r>
              <a:rPr lang="de-DE" sz="1800" b="1" dirty="0" smtClean="0">
                <a:latin typeface="+mn-lt"/>
              </a:rPr>
              <a:t> KR</a:t>
            </a:r>
          </a:p>
          <a:p>
            <a:r>
              <a:rPr lang="de-DE" sz="1800" b="1" dirty="0" smtClean="0">
                <a:latin typeface="+mn-lt"/>
              </a:rPr>
              <a:t>Members: </a:t>
            </a:r>
            <a:r>
              <a:rPr lang="en-GB" sz="1800" dirty="0" smtClean="0"/>
              <a:t>NC </a:t>
            </a:r>
            <a:r>
              <a:rPr lang="en-GB" sz="1800" dirty="0"/>
              <a:t>nominated experts from 8 countries (CN, DE, FI, IT, JP, KR, SE, US) and 11 appointed TC representatives from IEC TCs 47, 62, 91, 100, 101, 106, 108, 110, 111, 119 and ISO/IEC JTC 1</a:t>
            </a:r>
            <a:endParaRPr lang="de-DE" sz="1800" b="1" dirty="0">
              <a:latin typeface="+mn-lt"/>
            </a:endParaRPr>
          </a:p>
          <a:p>
            <a:pPr marL="0" indent="0">
              <a:buNone/>
            </a:pPr>
            <a:endParaRPr lang="de-DE" sz="1800" b="1" dirty="0" smtClean="0">
              <a:latin typeface="+mn-lt"/>
            </a:endParaRPr>
          </a:p>
          <a:p>
            <a:pPr marL="0" indent="0">
              <a:buNone/>
            </a:pPr>
            <a:endParaRPr lang="en-US" sz="1800" dirty="0">
              <a:latin typeface="+mn-lt"/>
            </a:endParaRPr>
          </a:p>
          <a:p>
            <a:pPr marL="0" indent="0">
              <a:buNone/>
            </a:pPr>
            <a:r>
              <a:rPr lang="en-US" sz="2500" dirty="0" smtClean="0"/>
              <a:t>	</a:t>
            </a:r>
            <a:endParaRPr lang="de-DE" dirty="0" smtClean="0"/>
          </a:p>
          <a:p>
            <a:pPr marL="457152" lvl="1" indent="0">
              <a:buNone/>
            </a:pPr>
            <a:endParaRPr lang="en-US" sz="28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929E8D4-C8D6-4387-B895-CD95649183CC}" type="slidenum">
              <a:rPr lang="de-DE" sz="1400" smtClean="0"/>
              <a:pPr/>
              <a:t>2</a:t>
            </a:fld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496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49" y="333450"/>
            <a:ext cx="10373995" cy="647123"/>
          </a:xfrm>
        </p:spPr>
        <p:txBody>
          <a:bodyPr/>
          <a:lstStyle/>
          <a:p>
            <a:r>
              <a:rPr lang="en-US" sz="4800" b="1" dirty="0" smtClean="0"/>
              <a:t>Deliverables of SG 10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511349"/>
            <a:ext cx="10759689" cy="4360634"/>
          </a:xfrm>
        </p:spPr>
        <p:txBody>
          <a:bodyPr>
            <a:noAutofit/>
          </a:bodyPr>
          <a:lstStyle/>
          <a:p>
            <a:r>
              <a:rPr lang="en-GB" sz="3200" dirty="0" smtClean="0"/>
              <a:t>Report </a:t>
            </a:r>
            <a:r>
              <a:rPr lang="en-GB" sz="3200" dirty="0"/>
              <a:t>to SMB with recommendations on WSDs related standardization activities under the </a:t>
            </a:r>
            <a:r>
              <a:rPr lang="en-GB" sz="3200" dirty="0" smtClean="0"/>
              <a:t>scope</a:t>
            </a:r>
            <a:endParaRPr lang="de-DE" sz="3200" dirty="0"/>
          </a:p>
          <a:p>
            <a:r>
              <a:rPr lang="en-GB" sz="3200" dirty="0"/>
              <a:t>Market needs information which may include requirements and standards necessary for entry into the market place if </a:t>
            </a:r>
            <a:r>
              <a:rPr lang="en-GB" sz="3200" dirty="0" smtClean="0"/>
              <a:t>possible</a:t>
            </a:r>
            <a:endParaRPr lang="de-DE" sz="3200" dirty="0"/>
          </a:p>
          <a:p>
            <a:r>
              <a:rPr lang="en-GB" sz="3200" dirty="0"/>
              <a:t>Roadmap of WSDs related standardization (priority</a:t>
            </a:r>
            <a:r>
              <a:rPr lang="en-GB" sz="3200" dirty="0" smtClean="0"/>
              <a:t>)</a:t>
            </a:r>
            <a:endParaRPr lang="de-DE" sz="3200" dirty="0"/>
          </a:p>
          <a:p>
            <a:r>
              <a:rPr lang="en-GB" sz="3200" dirty="0"/>
              <a:t>Matrix on WSDs standardization items and TC/SC activities (</a:t>
            </a:r>
            <a:r>
              <a:rPr lang="en-GB" sz="3200" dirty="0" smtClean="0"/>
              <a:t>inventory)</a:t>
            </a:r>
            <a:endParaRPr lang="de-DE" sz="3200" dirty="0"/>
          </a:p>
          <a:p>
            <a:pPr marL="0" indent="0">
              <a:buNone/>
            </a:pPr>
            <a:endParaRPr lang="de-DE" sz="1800" b="1" dirty="0" smtClean="0">
              <a:latin typeface="+mn-lt"/>
            </a:endParaRPr>
          </a:p>
          <a:p>
            <a:pPr marL="0" indent="0">
              <a:buNone/>
            </a:pPr>
            <a:endParaRPr lang="en-US" sz="1800" dirty="0">
              <a:latin typeface="+mn-lt"/>
            </a:endParaRPr>
          </a:p>
          <a:p>
            <a:pPr marL="0" indent="0">
              <a:buNone/>
            </a:pPr>
            <a:r>
              <a:rPr lang="en-US" sz="2500" dirty="0" smtClean="0"/>
              <a:t>	</a:t>
            </a:r>
            <a:endParaRPr lang="de-DE" dirty="0" smtClean="0"/>
          </a:p>
          <a:p>
            <a:pPr marL="457152" lvl="1" indent="0">
              <a:buNone/>
            </a:pPr>
            <a:endParaRPr lang="en-US" sz="28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929E8D4-C8D6-4387-B895-CD95649183CC}" type="slidenum">
              <a:rPr lang="de-DE" sz="1400" smtClean="0"/>
              <a:pPr/>
              <a:t>3</a:t>
            </a:fld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7505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49" y="333450"/>
            <a:ext cx="10373995" cy="647123"/>
          </a:xfrm>
        </p:spPr>
        <p:txBody>
          <a:bodyPr/>
          <a:lstStyle/>
          <a:p>
            <a:r>
              <a:rPr lang="en-US" sz="4800" b="1" dirty="0" smtClean="0"/>
              <a:t>Possibility of new TC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511349"/>
            <a:ext cx="10759689" cy="4360634"/>
          </a:xfrm>
        </p:spPr>
        <p:txBody>
          <a:bodyPr>
            <a:noAutofit/>
          </a:bodyPr>
          <a:lstStyle/>
          <a:p>
            <a:r>
              <a:rPr lang="en-GB" sz="2400" dirty="0" smtClean="0"/>
              <a:t>SG 10 held three f2f meetings between Nov. 2015 and June 2016</a:t>
            </a:r>
          </a:p>
          <a:p>
            <a:r>
              <a:rPr lang="en-GB" sz="2400" dirty="0" smtClean="0"/>
              <a:t>SG 10 identified standardisation topics not covered by existing IEC TC/SCs including </a:t>
            </a:r>
          </a:p>
          <a:p>
            <a:pPr lvl="1"/>
            <a:r>
              <a:rPr lang="en-GB" sz="2400" dirty="0" smtClean="0"/>
              <a:t>electronic textiles</a:t>
            </a:r>
          </a:p>
          <a:p>
            <a:pPr lvl="1"/>
            <a:r>
              <a:rPr lang="en-GB" sz="2400" dirty="0" smtClean="0"/>
              <a:t>areas related</a:t>
            </a:r>
            <a:r>
              <a:rPr lang="ja-JP" altLang="de-DE" sz="2400" dirty="0"/>
              <a:t> </a:t>
            </a:r>
            <a:r>
              <a:rPr lang="en-GB" sz="2400" dirty="0" smtClean="0"/>
              <a:t>to </a:t>
            </a:r>
            <a:r>
              <a:rPr lang="en-GB" sz="2400" dirty="0"/>
              <a:t>connectivity, adaptability and reliability, </a:t>
            </a:r>
            <a:r>
              <a:rPr lang="en-GB" sz="2400" dirty="0" smtClean="0"/>
              <a:t>for example, </a:t>
            </a:r>
            <a:r>
              <a:rPr lang="en-GB" sz="2400" dirty="0" err="1"/>
              <a:t>washability</a:t>
            </a:r>
            <a:r>
              <a:rPr lang="en-GB" sz="2400" dirty="0"/>
              <a:t>, flexibility and </a:t>
            </a:r>
            <a:r>
              <a:rPr lang="en-GB" sz="2400" dirty="0" smtClean="0"/>
              <a:t>bio-compatibility</a:t>
            </a:r>
          </a:p>
          <a:p>
            <a:r>
              <a:rPr lang="en-GB" sz="2400" dirty="0" smtClean="0"/>
              <a:t>SG </a:t>
            </a:r>
            <a:r>
              <a:rPr lang="en-GB" sz="2400" dirty="0"/>
              <a:t>10 </a:t>
            </a:r>
            <a:r>
              <a:rPr lang="en-GB" sz="2400" dirty="0" smtClean="0"/>
              <a:t>recognized need to establish a </a:t>
            </a:r>
            <a:r>
              <a:rPr lang="en-GB" sz="2400" dirty="0"/>
              <a:t>new TC which addresses those standardization items in </a:t>
            </a:r>
            <a:r>
              <a:rPr lang="en-GB" sz="2400" dirty="0" smtClean="0"/>
              <a:t>IEC</a:t>
            </a:r>
          </a:p>
          <a:p>
            <a:pPr lvl="0"/>
            <a:r>
              <a:rPr lang="en-GB" sz="2400" dirty="0" smtClean="0"/>
              <a:t>Proposed title of new TC: </a:t>
            </a:r>
            <a:r>
              <a:rPr lang="en-GB" sz="2400" b="1" dirty="0"/>
              <a:t>Wearable electronic devices and </a:t>
            </a:r>
            <a:r>
              <a:rPr lang="en-GB" sz="2400" b="1" dirty="0" smtClean="0"/>
              <a:t>technologies</a:t>
            </a:r>
          </a:p>
          <a:p>
            <a:pPr lvl="0"/>
            <a:r>
              <a:rPr lang="en-GB" sz="2400" dirty="0" smtClean="0"/>
              <a:t>Final report of SG 10 for consideration at SMB meeting in October 2016</a:t>
            </a:r>
            <a:endParaRPr lang="de-DE" sz="2400" dirty="0"/>
          </a:p>
          <a:p>
            <a:endParaRPr lang="de-DE" sz="2400" dirty="0"/>
          </a:p>
          <a:p>
            <a:pPr marL="0" indent="0">
              <a:buNone/>
            </a:pPr>
            <a:endParaRPr lang="de-DE" sz="1800" b="1" dirty="0" smtClean="0">
              <a:latin typeface="+mn-lt"/>
            </a:endParaRPr>
          </a:p>
          <a:p>
            <a:pPr marL="0" indent="0">
              <a:buNone/>
            </a:pPr>
            <a:endParaRPr lang="en-US" sz="1800" dirty="0">
              <a:latin typeface="+mn-lt"/>
            </a:endParaRPr>
          </a:p>
          <a:p>
            <a:pPr marL="0" indent="0">
              <a:buNone/>
            </a:pPr>
            <a:r>
              <a:rPr lang="en-US" sz="2500" dirty="0" smtClean="0"/>
              <a:t>	</a:t>
            </a:r>
            <a:endParaRPr lang="de-DE" dirty="0" smtClean="0"/>
          </a:p>
          <a:p>
            <a:pPr marL="457152" lvl="1" indent="0">
              <a:buNone/>
            </a:pPr>
            <a:endParaRPr lang="en-US" sz="28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929E8D4-C8D6-4387-B895-CD95649183CC}" type="slidenum">
              <a:rPr lang="de-DE" sz="1400" smtClean="0"/>
              <a:pPr/>
              <a:t>4</a:t>
            </a:fld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6851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749" y="333450"/>
            <a:ext cx="10373995" cy="647123"/>
          </a:xfrm>
        </p:spPr>
        <p:txBody>
          <a:bodyPr/>
          <a:lstStyle/>
          <a:p>
            <a:r>
              <a:rPr lang="en-US" sz="3200" b="1" dirty="0" smtClean="0"/>
              <a:t>Proposed scope of new TC</a:t>
            </a:r>
            <a:br>
              <a:rPr lang="en-US" sz="3200" b="1" dirty="0" smtClean="0"/>
            </a:br>
            <a:r>
              <a:rPr lang="en-GB" sz="3200" b="1" dirty="0" smtClean="0"/>
              <a:t>Wearable </a:t>
            </a:r>
            <a:r>
              <a:rPr lang="en-GB" sz="3200" b="1" dirty="0"/>
              <a:t>electronic devices and technologies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511349"/>
            <a:ext cx="10759689" cy="4360634"/>
          </a:xfrm>
        </p:spPr>
        <p:txBody>
          <a:bodyPr>
            <a:noAutofit/>
          </a:bodyPr>
          <a:lstStyle/>
          <a:p>
            <a:r>
              <a:rPr lang="en-GB" sz="2400" dirty="0" smtClean="0"/>
              <a:t>Standardization </a:t>
            </a:r>
            <a:r>
              <a:rPr lang="en-GB" sz="2400" dirty="0"/>
              <a:t>in the field of wearable electronic devices and technologies which may include,</a:t>
            </a:r>
            <a:endParaRPr lang="de-DE" sz="2400" dirty="0"/>
          </a:p>
          <a:p>
            <a:pPr lvl="1"/>
            <a:r>
              <a:rPr lang="en-GB" sz="2400" dirty="0"/>
              <a:t>electronic textile materials and devices</a:t>
            </a:r>
            <a:endParaRPr lang="de-DE" sz="2400" dirty="0"/>
          </a:p>
          <a:p>
            <a:pPr lvl="1"/>
            <a:r>
              <a:rPr lang="en-GB" sz="2400" dirty="0"/>
              <a:t>patchable materials and devices</a:t>
            </a:r>
            <a:endParaRPr lang="de-DE" sz="2400" dirty="0"/>
          </a:p>
          <a:p>
            <a:pPr lvl="1"/>
            <a:r>
              <a:rPr lang="en-GB" sz="2400" dirty="0"/>
              <a:t>implantable materials and devices</a:t>
            </a:r>
            <a:endParaRPr lang="de-DE" sz="2400" dirty="0"/>
          </a:p>
          <a:p>
            <a:pPr lvl="1"/>
            <a:r>
              <a:rPr lang="en-GB" sz="2400" dirty="0"/>
              <a:t>edible materials and devices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r>
              <a:rPr lang="en-GB" sz="1800" dirty="0"/>
              <a:t>Excluded: Standardization for specific items in the field of the following IEC </a:t>
            </a:r>
            <a:r>
              <a:rPr lang="en-GB" sz="1800" dirty="0" smtClean="0"/>
              <a:t>TCs: TC </a:t>
            </a:r>
            <a:r>
              <a:rPr lang="en-GB" sz="1800" dirty="0"/>
              <a:t>47, TC 62, TC 100, TC 108, TC 110, TC 119, </a:t>
            </a:r>
            <a:r>
              <a:rPr lang="en-GB" sz="1800" dirty="0" err="1"/>
              <a:t>SyC</a:t>
            </a:r>
            <a:r>
              <a:rPr lang="en-GB" sz="1800" dirty="0"/>
              <a:t> AAL and relevant areas of ISO/IEC JTC 1 </a:t>
            </a:r>
            <a:endParaRPr lang="de-DE" sz="1800" dirty="0"/>
          </a:p>
          <a:p>
            <a:r>
              <a:rPr lang="en-GB" sz="1800" dirty="0"/>
              <a:t>Note: </a:t>
            </a:r>
            <a:r>
              <a:rPr lang="en-GB" sz="1800" dirty="0" smtClean="0"/>
              <a:t>A </a:t>
            </a:r>
            <a:r>
              <a:rPr lang="en-GB" sz="1800" dirty="0"/>
              <a:t>WG or a special group may be formed in the TC to liaise among the related TC/SCs to avoid duplication of work.</a:t>
            </a:r>
            <a:endParaRPr lang="en-GB" sz="1800" dirty="0" smtClean="0"/>
          </a:p>
          <a:p>
            <a:endParaRPr lang="de-DE" sz="2400" dirty="0"/>
          </a:p>
          <a:p>
            <a:pPr marL="0" indent="0">
              <a:buNone/>
            </a:pPr>
            <a:endParaRPr lang="de-DE" sz="1800" b="1" dirty="0" smtClean="0">
              <a:latin typeface="+mn-lt"/>
            </a:endParaRPr>
          </a:p>
          <a:p>
            <a:pPr marL="0" indent="0">
              <a:buNone/>
            </a:pPr>
            <a:endParaRPr lang="en-US" sz="1800" dirty="0">
              <a:latin typeface="+mn-lt"/>
            </a:endParaRPr>
          </a:p>
          <a:p>
            <a:pPr marL="0" indent="0">
              <a:buNone/>
            </a:pPr>
            <a:r>
              <a:rPr lang="en-US" sz="2500" dirty="0" smtClean="0"/>
              <a:t>	</a:t>
            </a:r>
            <a:endParaRPr lang="de-DE" dirty="0" smtClean="0"/>
          </a:p>
          <a:p>
            <a:pPr marL="457152" lvl="1" indent="0">
              <a:buNone/>
            </a:pPr>
            <a:endParaRPr lang="en-US" sz="28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466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9325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398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864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3312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974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2637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7299" algn="l" defTabSz="1089325" rtl="0" eaLnBrk="1" latinLnBrk="0" hangingPunct="1"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929E8D4-C8D6-4387-B895-CD95649183CC}" type="slidenum">
              <a:rPr lang="de-DE" sz="1400" smtClean="0"/>
              <a:pPr/>
              <a:t>5</a:t>
            </a:fld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98977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ony-white">
  <a:themeElements>
    <a:clrScheme name="SONY">
      <a:dk1>
        <a:sysClr val="windowText" lastClr="000000"/>
      </a:dk1>
      <a:lt1>
        <a:sysClr val="window" lastClr="FFFFFF"/>
      </a:lt1>
      <a:dk2>
        <a:srgbClr val="7C388C"/>
      </a:dk2>
      <a:lt2>
        <a:srgbClr val="D42F7E"/>
      </a:lt2>
      <a:accent1>
        <a:srgbClr val="1952A6"/>
      </a:accent1>
      <a:accent2>
        <a:srgbClr val="54A9CC"/>
      </a:accent2>
      <a:accent3>
        <a:srgbClr val="318C3A"/>
      </a:accent3>
      <a:accent4>
        <a:srgbClr val="F2CE00"/>
      </a:accent4>
      <a:accent5>
        <a:srgbClr val="E6820B"/>
      </a:accent5>
      <a:accent6>
        <a:srgbClr val="CF1111"/>
      </a:accent6>
      <a:hlink>
        <a:srgbClr val="5887F5"/>
      </a:hlink>
      <a:folHlink>
        <a:srgbClr val="683ABD"/>
      </a:folHlink>
    </a:clrScheme>
    <a:fontScheme name="SONY">
      <a:majorFont>
        <a:latin typeface="SST"/>
        <a:ea typeface="SST Japanese Pro Regular"/>
        <a:cs typeface=""/>
      </a:majorFont>
      <a:minorFont>
        <a:latin typeface="SST"/>
        <a:ea typeface="SST Japanese Pro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2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Dark Gray Master">
  <a:themeElements>
    <a:clrScheme name="SONY">
      <a:dk1>
        <a:sysClr val="windowText" lastClr="000000"/>
      </a:dk1>
      <a:lt1>
        <a:sysClr val="window" lastClr="FFFFFF"/>
      </a:lt1>
      <a:dk2>
        <a:srgbClr val="7C388C"/>
      </a:dk2>
      <a:lt2>
        <a:srgbClr val="D42F7E"/>
      </a:lt2>
      <a:accent1>
        <a:srgbClr val="1952A6"/>
      </a:accent1>
      <a:accent2>
        <a:srgbClr val="54A9CC"/>
      </a:accent2>
      <a:accent3>
        <a:srgbClr val="318C3A"/>
      </a:accent3>
      <a:accent4>
        <a:srgbClr val="F2CE00"/>
      </a:accent4>
      <a:accent5>
        <a:srgbClr val="E6820B"/>
      </a:accent5>
      <a:accent6>
        <a:srgbClr val="CF1111"/>
      </a:accent6>
      <a:hlink>
        <a:srgbClr val="5887F5"/>
      </a:hlink>
      <a:folHlink>
        <a:srgbClr val="683ABD"/>
      </a:folHlink>
    </a:clrScheme>
    <a:fontScheme name="SONY">
      <a:majorFont>
        <a:latin typeface="SST"/>
        <a:ea typeface="SST Japanese Pro Regular"/>
        <a:cs typeface=""/>
      </a:majorFont>
      <a:minorFont>
        <a:latin typeface="SST"/>
        <a:ea typeface="SST Japanese Pro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2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Black Master">
  <a:themeElements>
    <a:clrScheme name="SONY">
      <a:dk1>
        <a:sysClr val="windowText" lastClr="000000"/>
      </a:dk1>
      <a:lt1>
        <a:sysClr val="window" lastClr="FFFFFF"/>
      </a:lt1>
      <a:dk2>
        <a:srgbClr val="7C388C"/>
      </a:dk2>
      <a:lt2>
        <a:srgbClr val="D42F7E"/>
      </a:lt2>
      <a:accent1>
        <a:srgbClr val="1952A6"/>
      </a:accent1>
      <a:accent2>
        <a:srgbClr val="54A9CC"/>
      </a:accent2>
      <a:accent3>
        <a:srgbClr val="318C3A"/>
      </a:accent3>
      <a:accent4>
        <a:srgbClr val="F2CE00"/>
      </a:accent4>
      <a:accent5>
        <a:srgbClr val="E6820B"/>
      </a:accent5>
      <a:accent6>
        <a:srgbClr val="CF1111"/>
      </a:accent6>
      <a:hlink>
        <a:srgbClr val="5887F5"/>
      </a:hlink>
      <a:folHlink>
        <a:srgbClr val="683ABD"/>
      </a:folHlink>
    </a:clrScheme>
    <a:fontScheme name="SONY">
      <a:majorFont>
        <a:latin typeface="SST"/>
        <a:ea typeface="SST Japanese Pro Regular"/>
        <a:cs typeface=""/>
      </a:majorFont>
      <a:minorFont>
        <a:latin typeface="SST"/>
        <a:ea typeface="SST Japanese Pro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2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White Master">
  <a:themeElements>
    <a:clrScheme name="SONY">
      <a:dk1>
        <a:sysClr val="windowText" lastClr="000000"/>
      </a:dk1>
      <a:lt1>
        <a:sysClr val="window" lastClr="FFFFFF"/>
      </a:lt1>
      <a:dk2>
        <a:srgbClr val="7C388C"/>
      </a:dk2>
      <a:lt2>
        <a:srgbClr val="D42F7E"/>
      </a:lt2>
      <a:accent1>
        <a:srgbClr val="1952A6"/>
      </a:accent1>
      <a:accent2>
        <a:srgbClr val="54A9CC"/>
      </a:accent2>
      <a:accent3>
        <a:srgbClr val="318C3A"/>
      </a:accent3>
      <a:accent4>
        <a:srgbClr val="F2CE00"/>
      </a:accent4>
      <a:accent5>
        <a:srgbClr val="E6820B"/>
      </a:accent5>
      <a:accent6>
        <a:srgbClr val="CF1111"/>
      </a:accent6>
      <a:hlink>
        <a:srgbClr val="5887F5"/>
      </a:hlink>
      <a:folHlink>
        <a:srgbClr val="683ABD"/>
      </a:folHlink>
    </a:clrScheme>
    <a:fontScheme name="SONY">
      <a:majorFont>
        <a:latin typeface="SST"/>
        <a:ea typeface="SST Japanese Pro Regular"/>
        <a:cs typeface=""/>
      </a:majorFont>
      <a:minorFont>
        <a:latin typeface="SST"/>
        <a:ea typeface="SST Japanese Pro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2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653C9D7ADF1A43A21CF099D3FB9C73" ma:contentTypeVersion="29" ma:contentTypeDescription="Create a new document." ma:contentTypeScope="" ma:versionID="b16b18883f886279f9852a444967b8f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spe:Receivers xmlns:spe="http://schemas.microsoft.com/sharepoint/events">
  <Receiver>
    <Name/>
    <Type>10001</Type>
    <SequenceNumber>10000</SequenceNumber>
    <Assembly>Cognifide.SharePoint.EventReceiver, Version=1.0.0.0, Culture=neutral, PublicKeyToken=466f23fc016a394a</Assembly>
    <Class>Cognifide.SharePoint.EventReceiver.ItemBaseEventReceiver</Class>
    <Data/>
    <Filter/>
  </Receiver>
  <Receiver>
    <Name/>
    <Type>10004</Type>
    <SequenceNumber>10000</SequenceNumber>
    <Assembly>Cognifide.SharePoint.EventReceiver, Version=1.0.0.0, Culture=neutral, PublicKeyToken=466f23fc016a394a</Assembly>
    <Class>Cognifide.SharePoint.EventReceiver.ItemBaseEventReceiver</Class>
    <Data/>
    <Filter/>
  </Receiver>
  <Receiver>
    <Name/>
    <Type>10003</Type>
    <SequenceNumber>10000</SequenceNumber>
    <Assembly>Cognifide.SharePoint.EventReceiver, Version=1.0.0.0, Culture=neutral, PublicKeyToken=466f23fc016a394a</Assembly>
    <Class>Cognifide.SharePoint.EventReceiver.ItemBaseEventReceiver</Class>
    <Data/>
    <Filter/>
  </Receiver>
  <Receiver>
    <Name/>
    <Type>3</Type>
    <SequenceNumber>10000</SequenceNumber>
    <Assembly>Cognifide.SharePoint.EventReceiver, Version=1.0.0.0, Culture=neutral, PublicKeyToken=466f23fc016a394a</Assembly>
    <Class>Cognifide.SharePoint.EventReceiver.ItemBaseEventReceiver</Class>
    <Data/>
    <Filter/>
  </Receiver>
  <Receiver>
    <Name/>
    <Type>10002</Type>
    <SequenceNumber>10000</SequenceNumber>
    <Assembly>Cognifide.SharePoint.EventReceiver, Version=1.0.0.0, Culture=neutral, PublicKeyToken=466f23fc016a394a</Assembly>
    <Class>Cognifide.SharePoint.EventReceiver.ItemBaseEventReceiver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F7E2692-480E-42B8-9A8E-B1C912B29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1E18FD6-E6EA-4587-A459-5E040CA807F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1A75A1B-C937-44D2-B8A9-CDE9EDB3201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5252E22-F9D8-4399-815D-A4629AF98853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Sony-white</Template>
  <TotalTime>0</TotalTime>
  <Words>399</Words>
  <Application>Microsoft Office PowerPoint</Application>
  <PresentationFormat>Custom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Sony-white</vt:lpstr>
      <vt:lpstr>Dark Gray Master</vt:lpstr>
      <vt:lpstr>Black Master</vt:lpstr>
      <vt:lpstr>White Master</vt:lpstr>
      <vt:lpstr>PowerPoint Presentation</vt:lpstr>
      <vt:lpstr>Scope SG 10</vt:lpstr>
      <vt:lpstr>Deliverables of SG 10</vt:lpstr>
      <vt:lpstr>Possibility of new TC </vt:lpstr>
      <vt:lpstr>Proposed scope of new TC Wearable electronic devices and technologies </vt:lpstr>
    </vt:vector>
  </TitlesOfParts>
  <Company>Sony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Ulrike Haltrich</dc:creator>
  <cp:lastModifiedBy>Haltrich, Ulrike</cp:lastModifiedBy>
  <cp:revision>27</cp:revision>
  <cp:lastPrinted>2013-12-10T02:42:04Z</cp:lastPrinted>
  <dcterms:created xsi:type="dcterms:W3CDTF">2016-04-08T09:12:16Z</dcterms:created>
  <dcterms:modified xsi:type="dcterms:W3CDTF">2016-09-25T08:01:16Z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0x010100FA653C9D7ADF1A43A21CF099D3FB9C73</vt:lpwstr>
  </property>
</Properties>
</file>