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60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61FD69CE-EC2E-4F9C-939B-174ACFCAF386}" type="datetimeFigureOut">
              <a:rPr kumimoji="1" lang="ja-JP" altLang="en-US" smtClean="0"/>
              <a:t>2016/9/22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E0D9BAE-8DB4-4173-82B4-0816D4CEBAA4}" type="slidenum">
              <a:rPr kumimoji="1" lang="ja-JP" altLang="en-US" smtClean="0"/>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1FD69CE-EC2E-4F9C-939B-174ACFCAF386}" type="datetimeFigureOut">
              <a:rPr kumimoji="1" lang="ja-JP" altLang="en-US" smtClean="0"/>
              <a:t>2016/9/22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E0D9BAE-8DB4-4173-82B4-0816D4CEBAA4}" type="slidenum">
              <a:rPr kumimoji="1" lang="ja-JP" altLang="en-US" smtClean="0"/>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1FD69CE-EC2E-4F9C-939B-174ACFCAF386}" type="datetimeFigureOut">
              <a:rPr kumimoji="1" lang="ja-JP" altLang="en-US" smtClean="0"/>
              <a:t>2016/9/22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E0D9BAE-8DB4-4173-82B4-0816D4CEBAA4}" type="slidenum">
              <a:rPr kumimoji="1" lang="ja-JP" altLang="en-US" smtClean="0"/>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1FD69CE-EC2E-4F9C-939B-174ACFCAF386}" type="datetimeFigureOut">
              <a:rPr kumimoji="1" lang="ja-JP" altLang="en-US" smtClean="0"/>
              <a:t>2016/9/22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E0D9BAE-8DB4-4173-82B4-0816D4CEBAA4}" type="slidenum">
              <a:rPr kumimoji="1" lang="ja-JP" altLang="en-US" smtClean="0"/>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61FD69CE-EC2E-4F9C-939B-174ACFCAF386}" type="datetimeFigureOut">
              <a:rPr kumimoji="1" lang="ja-JP" altLang="en-US" smtClean="0"/>
              <a:t>2016/9/22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E0D9BAE-8DB4-4173-82B4-0816D4CEBAA4}" type="slidenum">
              <a:rPr kumimoji="1" lang="ja-JP" altLang="en-US" smtClean="0"/>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61FD69CE-EC2E-4F9C-939B-174ACFCAF386}" type="datetimeFigureOut">
              <a:rPr kumimoji="1" lang="ja-JP" altLang="en-US" smtClean="0"/>
              <a:t>2016/9/22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E0D9BAE-8DB4-4173-82B4-0816D4CEBAA4}" type="slidenum">
              <a:rPr kumimoji="1" lang="ja-JP" altLang="en-US" smtClean="0"/>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61FD69CE-EC2E-4F9C-939B-174ACFCAF386}" type="datetimeFigureOut">
              <a:rPr kumimoji="1" lang="ja-JP" altLang="en-US" smtClean="0"/>
              <a:t>2016/9/22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9E0D9BAE-8DB4-4173-82B4-0816D4CEBAA4}" type="slidenum">
              <a:rPr kumimoji="1" lang="ja-JP" altLang="en-US" smtClean="0"/>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61FD69CE-EC2E-4F9C-939B-174ACFCAF386}" type="datetimeFigureOut">
              <a:rPr kumimoji="1" lang="ja-JP" altLang="en-US" smtClean="0"/>
              <a:t>2016/9/22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9E0D9BAE-8DB4-4173-82B4-0816D4CEBAA4}" type="slidenum">
              <a:rPr kumimoji="1" lang="ja-JP" altLang="en-US" smtClean="0"/>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1FD69CE-EC2E-4F9C-939B-174ACFCAF386}" type="datetimeFigureOut">
              <a:rPr kumimoji="1" lang="ja-JP" altLang="en-US" smtClean="0"/>
              <a:t>2016/9/22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9E0D9BAE-8DB4-4173-82B4-0816D4CEBAA4}" type="slidenum">
              <a:rPr kumimoji="1" lang="ja-JP" altLang="en-US" smtClean="0"/>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1FD69CE-EC2E-4F9C-939B-174ACFCAF386}" type="datetimeFigureOut">
              <a:rPr kumimoji="1" lang="ja-JP" altLang="en-US" smtClean="0"/>
              <a:t>2016/9/22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E0D9BAE-8DB4-4173-82B4-0816D4CEBAA4}" type="slidenum">
              <a:rPr kumimoji="1" lang="ja-JP" altLang="en-US" smtClean="0"/>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1FD69CE-EC2E-4F9C-939B-174ACFCAF386}" type="datetimeFigureOut">
              <a:rPr kumimoji="1" lang="ja-JP" altLang="en-US" smtClean="0"/>
              <a:t>2016/9/22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E0D9BAE-8DB4-4173-82B4-0816D4CEBAA4}" type="slidenum">
              <a:rPr kumimoji="1" lang="ja-JP" altLang="en-US" smtClean="0"/>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FD69CE-EC2E-4F9C-939B-174ACFCAF386}" type="datetimeFigureOut">
              <a:rPr kumimoji="1" lang="ja-JP" altLang="en-US" smtClean="0"/>
              <a:t>2016/9/22</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0D9BAE-8DB4-4173-82B4-0816D4CEBAA4}" type="slidenum">
              <a:rPr kumimoji="1" lang="ja-JP" altLang="en-US" smtClean="0"/>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124744"/>
            <a:ext cx="8784976" cy="1470025"/>
          </a:xfrm>
        </p:spPr>
        <p:txBody>
          <a:bodyPr>
            <a:noAutofit/>
          </a:bodyPr>
          <a:lstStyle/>
          <a:p>
            <a:r>
              <a:rPr lang="en-US" altLang="ja-JP" sz="4000" dirty="0"/>
              <a:t>Proposal for developing TR: Conceptual model for TC </a:t>
            </a:r>
            <a:r>
              <a:rPr lang="en-US" altLang="ja-JP" sz="4000" dirty="0" smtClean="0"/>
              <a:t>100 robotics</a:t>
            </a:r>
            <a:endParaRPr kumimoji="1" lang="ja-JP" altLang="en-US" sz="4000" dirty="0"/>
          </a:p>
        </p:txBody>
      </p:sp>
      <p:sp>
        <p:nvSpPr>
          <p:cNvPr id="3" name="サブタイトル 2"/>
          <p:cNvSpPr>
            <a:spLocks noGrp="1"/>
          </p:cNvSpPr>
          <p:nvPr>
            <p:ph type="subTitle" idx="1"/>
          </p:nvPr>
        </p:nvSpPr>
        <p:spPr>
          <a:xfrm>
            <a:off x="1331640" y="3573016"/>
            <a:ext cx="6400800" cy="1752600"/>
          </a:xfrm>
        </p:spPr>
        <p:txBody>
          <a:bodyPr/>
          <a:lstStyle/>
          <a:p>
            <a:r>
              <a:rPr lang="en-US" altLang="ja-JP" dirty="0">
                <a:solidFill>
                  <a:schemeClr val="tx1"/>
                </a:solidFill>
              </a:rPr>
              <a:t>T. </a:t>
            </a:r>
            <a:r>
              <a:rPr lang="en-US" altLang="ja-JP" dirty="0" err="1">
                <a:solidFill>
                  <a:schemeClr val="tx1"/>
                </a:solidFill>
              </a:rPr>
              <a:t>Inokuchi</a:t>
            </a:r>
            <a:r>
              <a:rPr lang="en-US" altLang="ja-JP" dirty="0">
                <a:solidFill>
                  <a:schemeClr val="tx1"/>
                </a:solidFill>
              </a:rPr>
              <a:t> and Y. </a:t>
            </a:r>
            <a:r>
              <a:rPr lang="en-US" altLang="ja-JP" dirty="0" err="1">
                <a:solidFill>
                  <a:schemeClr val="tx1"/>
                </a:solidFill>
              </a:rPr>
              <a:t>Komachi</a:t>
            </a:r>
            <a:endParaRPr lang="en-US" altLang="ja-JP" dirty="0">
              <a:solidFill>
                <a:schemeClr val="tx1"/>
              </a:solidFill>
            </a:endParaRPr>
          </a:p>
          <a:p>
            <a:r>
              <a:rPr lang="en-US" altLang="ja-JP" dirty="0">
                <a:solidFill>
                  <a:schemeClr val="tx1"/>
                </a:solidFill>
              </a:rPr>
              <a:t>2016-09</a:t>
            </a:r>
            <a:endParaRPr kumimoji="1" lang="ja-JP" altLang="en-US"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0"/>
            <a:ext cx="8229600" cy="1143000"/>
          </a:xfrm>
        </p:spPr>
        <p:txBody>
          <a:bodyPr/>
          <a:lstStyle/>
          <a:p>
            <a:r>
              <a:rPr lang="en-US" altLang="ja-JP" dirty="0" smtClean="0"/>
              <a:t>4. Outline of the TR</a:t>
            </a:r>
            <a:endParaRPr kumimoji="1" lang="ja-JP" altLang="en-US" dirty="0"/>
          </a:p>
        </p:txBody>
      </p:sp>
      <p:sp>
        <p:nvSpPr>
          <p:cNvPr id="3" name="コンテンツ プレースホルダ 2"/>
          <p:cNvSpPr>
            <a:spLocks noGrp="1"/>
          </p:cNvSpPr>
          <p:nvPr>
            <p:ph idx="1"/>
          </p:nvPr>
        </p:nvSpPr>
        <p:spPr>
          <a:xfrm>
            <a:off x="683568" y="908720"/>
            <a:ext cx="7920880" cy="5544616"/>
          </a:xfrm>
        </p:spPr>
        <p:txBody>
          <a:bodyPr>
            <a:noAutofit/>
          </a:bodyPr>
          <a:lstStyle/>
          <a:p>
            <a:pPr marL="0" indent="0">
              <a:lnSpc>
                <a:spcPts val="1400"/>
              </a:lnSpc>
              <a:spcBef>
                <a:spcPts val="0"/>
              </a:spcBef>
              <a:buNone/>
            </a:pPr>
            <a:endParaRPr lang="en-US" altLang="ja-JP" dirty="0" smtClean="0"/>
          </a:p>
          <a:p>
            <a:pPr marL="0" indent="0">
              <a:lnSpc>
                <a:spcPts val="1400"/>
              </a:lnSpc>
              <a:spcBef>
                <a:spcPts val="0"/>
              </a:spcBef>
              <a:buNone/>
            </a:pPr>
            <a:r>
              <a:rPr lang="en-US" altLang="ja-JP" dirty="0" smtClean="0"/>
              <a:t>5  Classification for robotics technology</a:t>
            </a:r>
          </a:p>
          <a:p>
            <a:pPr marL="0" indent="0">
              <a:lnSpc>
                <a:spcPts val="1400"/>
              </a:lnSpc>
              <a:spcBef>
                <a:spcPts val="0"/>
              </a:spcBef>
              <a:buNone/>
            </a:pPr>
            <a:endParaRPr lang="en-US" altLang="ja-JP" sz="2000" dirty="0"/>
          </a:p>
          <a:p>
            <a:pPr marL="0" indent="0">
              <a:lnSpc>
                <a:spcPts val="1400"/>
              </a:lnSpc>
              <a:spcBef>
                <a:spcPts val="0"/>
              </a:spcBef>
              <a:buNone/>
            </a:pPr>
            <a:endParaRPr lang="en-US" altLang="ja-JP" sz="2000" dirty="0" smtClean="0"/>
          </a:p>
          <a:p>
            <a:pPr marL="0" indent="0">
              <a:lnSpc>
                <a:spcPts val="2400"/>
              </a:lnSpc>
              <a:spcBef>
                <a:spcPts val="0"/>
              </a:spcBef>
              <a:buNone/>
            </a:pPr>
            <a:r>
              <a:rPr lang="en-US" altLang="ja-JP" sz="2000" b="1" dirty="0" smtClean="0"/>
              <a:t>5.3 </a:t>
            </a:r>
            <a:r>
              <a:rPr lang="en-US" altLang="ja-JP" sz="2000" b="1" dirty="0"/>
              <a:t>Interface / Network / Transmission / Communication</a:t>
            </a:r>
          </a:p>
          <a:p>
            <a:pPr marL="0" indent="0">
              <a:lnSpc>
                <a:spcPts val="2400"/>
              </a:lnSpc>
              <a:spcBef>
                <a:spcPts val="0"/>
              </a:spcBef>
              <a:buFontTx/>
              <a:buChar char="-"/>
            </a:pPr>
            <a:r>
              <a:rPr lang="en-US" altLang="ja-JP" sz="2000" dirty="0" smtClean="0"/>
              <a:t>example</a:t>
            </a:r>
            <a:r>
              <a:rPr lang="en-US" altLang="ja-JP" sz="2000" dirty="0"/>
              <a:t>: 100/AGS712(2016-09)</a:t>
            </a:r>
          </a:p>
          <a:p>
            <a:pPr marL="0" indent="0">
              <a:lnSpc>
                <a:spcPts val="2400"/>
              </a:lnSpc>
              <a:spcBef>
                <a:spcPts val="0"/>
              </a:spcBef>
              <a:buNone/>
            </a:pPr>
            <a:endParaRPr lang="en-US" altLang="ja-JP" sz="2000" dirty="0" smtClean="0"/>
          </a:p>
          <a:p>
            <a:pPr marL="0" indent="0">
              <a:lnSpc>
                <a:spcPts val="2400"/>
              </a:lnSpc>
              <a:spcBef>
                <a:spcPts val="0"/>
              </a:spcBef>
              <a:buNone/>
            </a:pPr>
            <a:r>
              <a:rPr lang="en-US" altLang="ja-JP" sz="2000" b="1" dirty="0" smtClean="0"/>
              <a:t>5.4 </a:t>
            </a:r>
            <a:r>
              <a:rPr lang="en-US" altLang="ja-JP" sz="2000" b="1" dirty="0"/>
              <a:t>Input device</a:t>
            </a:r>
          </a:p>
          <a:p>
            <a:pPr marL="0" indent="0">
              <a:lnSpc>
                <a:spcPts val="2400"/>
              </a:lnSpc>
              <a:spcBef>
                <a:spcPts val="0"/>
              </a:spcBef>
              <a:buNone/>
            </a:pPr>
            <a:r>
              <a:rPr lang="en-US" altLang="ja-JP" sz="2000" dirty="0"/>
              <a:t>- </a:t>
            </a:r>
          </a:p>
          <a:p>
            <a:pPr marL="0" indent="0">
              <a:lnSpc>
                <a:spcPts val="2400"/>
              </a:lnSpc>
              <a:spcBef>
                <a:spcPts val="0"/>
              </a:spcBef>
              <a:buNone/>
            </a:pPr>
            <a:r>
              <a:rPr lang="en-US" altLang="ja-JP" sz="2000" b="1" dirty="0" smtClean="0"/>
              <a:t>5.5 </a:t>
            </a:r>
            <a:r>
              <a:rPr lang="en-US" altLang="ja-JP" sz="2000" b="1" dirty="0"/>
              <a:t>Storage / Server</a:t>
            </a:r>
          </a:p>
          <a:p>
            <a:pPr marL="0" indent="0">
              <a:lnSpc>
                <a:spcPts val="2400"/>
              </a:lnSpc>
              <a:spcBef>
                <a:spcPts val="0"/>
              </a:spcBef>
              <a:buNone/>
            </a:pPr>
            <a:r>
              <a:rPr lang="en-US" altLang="ja-JP" sz="2000" dirty="0"/>
              <a:t>- Storage Data Format</a:t>
            </a:r>
          </a:p>
          <a:p>
            <a:pPr marL="0" indent="0">
              <a:lnSpc>
                <a:spcPts val="2400"/>
              </a:lnSpc>
              <a:spcBef>
                <a:spcPts val="0"/>
              </a:spcBef>
              <a:buNone/>
            </a:pPr>
            <a:r>
              <a:rPr lang="en-US" altLang="ja-JP" sz="2000" dirty="0"/>
              <a:t>- </a:t>
            </a:r>
          </a:p>
          <a:p>
            <a:pPr marL="0" indent="0">
              <a:lnSpc>
                <a:spcPts val="2400"/>
              </a:lnSpc>
              <a:spcBef>
                <a:spcPts val="0"/>
              </a:spcBef>
              <a:buNone/>
            </a:pPr>
            <a:r>
              <a:rPr lang="en-US" altLang="ja-JP" sz="2000" b="1" dirty="0" smtClean="0"/>
              <a:t>5.6 </a:t>
            </a:r>
            <a:r>
              <a:rPr lang="en-US" altLang="ja-JP" sz="2000" b="1" dirty="0"/>
              <a:t>Processor / Application</a:t>
            </a:r>
          </a:p>
          <a:p>
            <a:pPr marL="0" indent="0">
              <a:lnSpc>
                <a:spcPts val="2400"/>
              </a:lnSpc>
              <a:spcBef>
                <a:spcPts val="0"/>
              </a:spcBef>
              <a:buFontTx/>
              <a:buChar char="-"/>
            </a:pPr>
            <a:r>
              <a:rPr lang="en-US" altLang="ja-JP" sz="2000" dirty="0" smtClean="0"/>
              <a:t>multiple </a:t>
            </a:r>
            <a:r>
              <a:rPr lang="en-US" altLang="ja-JP" sz="2000" dirty="0"/>
              <a:t>robots work as system by collaborating each </a:t>
            </a:r>
            <a:r>
              <a:rPr lang="en-US" altLang="ja-JP" sz="2000" dirty="0" smtClean="0"/>
              <a:t>other</a:t>
            </a:r>
          </a:p>
          <a:p>
            <a:pPr marL="0" indent="0">
              <a:lnSpc>
                <a:spcPts val="2400"/>
              </a:lnSpc>
              <a:spcBef>
                <a:spcPts val="0"/>
              </a:spcBef>
              <a:buNone/>
            </a:pPr>
            <a:r>
              <a:rPr lang="en-US" altLang="ja-JP" sz="2000" dirty="0" smtClean="0"/>
              <a:t>-</a:t>
            </a:r>
            <a:endParaRPr lang="en-US" altLang="ja-JP" sz="2000" dirty="0"/>
          </a:p>
          <a:p>
            <a:pPr marL="0" indent="0">
              <a:lnSpc>
                <a:spcPts val="2400"/>
              </a:lnSpc>
              <a:spcBef>
                <a:spcPts val="0"/>
              </a:spcBef>
              <a:buNone/>
            </a:pPr>
            <a:r>
              <a:rPr lang="en-US" altLang="ja-JP" sz="2000" b="1" dirty="0" smtClean="0"/>
              <a:t>5.7 </a:t>
            </a:r>
            <a:r>
              <a:rPr lang="en-US" altLang="ja-JP" sz="2000" b="1" dirty="0"/>
              <a:t>Frontend (Gateway, Receiver, Terminal, Player)</a:t>
            </a:r>
          </a:p>
          <a:p>
            <a:pPr marL="0" indent="0">
              <a:lnSpc>
                <a:spcPts val="2400"/>
              </a:lnSpc>
              <a:spcBef>
                <a:spcPts val="0"/>
              </a:spcBef>
              <a:buNone/>
            </a:pPr>
            <a:r>
              <a:rPr lang="en-US" altLang="ja-JP" sz="2000" dirty="0"/>
              <a:t>- </a:t>
            </a:r>
          </a:p>
          <a:p>
            <a:pPr marL="0" indent="0">
              <a:lnSpc>
                <a:spcPts val="2400"/>
              </a:lnSpc>
              <a:spcBef>
                <a:spcPts val="0"/>
              </a:spcBef>
              <a:buNone/>
            </a:pPr>
            <a:r>
              <a:rPr lang="en-US" altLang="ja-JP" sz="2000" b="1" dirty="0" smtClean="0"/>
              <a:t>5.8 </a:t>
            </a:r>
            <a:r>
              <a:rPr lang="en-US" altLang="ja-JP" sz="2000" b="1" dirty="0"/>
              <a:t>Security, Copyright, </a:t>
            </a:r>
            <a:r>
              <a:rPr lang="en-US" altLang="ja-JP" sz="2000" b="1" dirty="0" smtClean="0"/>
              <a:t>Privacy</a:t>
            </a:r>
          </a:p>
          <a:p>
            <a:pPr marL="0" indent="0">
              <a:lnSpc>
                <a:spcPts val="2400"/>
              </a:lnSpc>
              <a:spcBef>
                <a:spcPts val="0"/>
              </a:spcBef>
              <a:buNone/>
            </a:pPr>
            <a:r>
              <a:rPr kumimoji="1" lang="en-US" altLang="ja-JP" sz="2000" dirty="0"/>
              <a:t>-</a:t>
            </a:r>
            <a:endParaRPr kumimoji="1" lang="ja-JP" alt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692696"/>
            <a:ext cx="7787208" cy="706090"/>
          </a:xfrm>
        </p:spPr>
        <p:txBody>
          <a:bodyPr>
            <a:normAutofit fontScale="90000"/>
          </a:bodyPr>
          <a:lstStyle/>
          <a:p>
            <a:r>
              <a:rPr lang="en-US" altLang="ja-JP" dirty="0"/>
              <a:t>1. Background</a:t>
            </a:r>
            <a:endParaRPr kumimoji="1" lang="ja-JP" altLang="en-US" dirty="0"/>
          </a:p>
        </p:txBody>
      </p:sp>
      <p:sp>
        <p:nvSpPr>
          <p:cNvPr id="3" name="コンテンツ プレースホルダ 2"/>
          <p:cNvSpPr>
            <a:spLocks noGrp="1"/>
          </p:cNvSpPr>
          <p:nvPr>
            <p:ph idx="1"/>
          </p:nvPr>
        </p:nvSpPr>
        <p:spPr>
          <a:xfrm>
            <a:off x="323528" y="1916832"/>
            <a:ext cx="8517632" cy="4032448"/>
          </a:xfrm>
        </p:spPr>
        <p:txBody>
          <a:bodyPr>
            <a:noAutofit/>
          </a:bodyPr>
          <a:lstStyle/>
          <a:p>
            <a:pPr marL="0" indent="0">
              <a:lnSpc>
                <a:spcPts val="2000"/>
              </a:lnSpc>
              <a:buNone/>
            </a:pPr>
            <a:r>
              <a:rPr lang="en-US" altLang="ja-JP" sz="2400" b="1" dirty="0"/>
              <a:t>1.1 Beginning of the discussion of multimedia robotics</a:t>
            </a:r>
          </a:p>
          <a:p>
            <a:pPr marL="0" indent="0">
              <a:lnSpc>
                <a:spcPts val="2000"/>
              </a:lnSpc>
              <a:buNone/>
            </a:pPr>
            <a:r>
              <a:rPr lang="en-US" altLang="ja-JP" sz="2400" dirty="0"/>
              <a:t>TC 100 secretary proposed the topic of multimedia robotics as an anticipated topic of future Study Session in the AGS, 2012-10.</a:t>
            </a:r>
          </a:p>
          <a:p>
            <a:pPr marL="0" indent="0">
              <a:lnSpc>
                <a:spcPts val="2000"/>
              </a:lnSpc>
              <a:buNone/>
            </a:pPr>
            <a:r>
              <a:rPr lang="en-US" altLang="ja-JP" sz="2400" dirty="0"/>
              <a:t>See document: 100/AGS497(item 5.2(3), 2012-10)</a:t>
            </a:r>
          </a:p>
          <a:p>
            <a:pPr marL="0" indent="0">
              <a:lnSpc>
                <a:spcPts val="2000"/>
              </a:lnSpc>
              <a:buNone/>
            </a:pPr>
            <a:endParaRPr lang="en-US" altLang="ja-JP" sz="2400" dirty="0"/>
          </a:p>
          <a:p>
            <a:pPr marL="0" indent="0">
              <a:lnSpc>
                <a:spcPts val="2000"/>
              </a:lnSpc>
              <a:buNone/>
            </a:pPr>
            <a:r>
              <a:rPr lang="en-US" altLang="ja-JP" sz="2400" b="1" dirty="0"/>
              <a:t>1.2 Preliminary study</a:t>
            </a:r>
          </a:p>
          <a:p>
            <a:pPr marL="0" indent="0">
              <a:lnSpc>
                <a:spcPts val="2000"/>
              </a:lnSpc>
              <a:buNone/>
            </a:pPr>
            <a:r>
              <a:rPr lang="en-US" altLang="ja-JP" sz="2400" dirty="0"/>
              <a:t>AGS secretary studied and reported multimedia robotics technology from the TC 100 point of view.</a:t>
            </a:r>
          </a:p>
          <a:p>
            <a:pPr marL="0" indent="0">
              <a:lnSpc>
                <a:spcPts val="2000"/>
              </a:lnSpc>
              <a:buNone/>
            </a:pPr>
            <a:r>
              <a:rPr lang="en-US" altLang="ja-JP" sz="2400" dirty="0"/>
              <a:t>See document: 100/AGS534(2013-06), 100/AGS556(2013-09), 100/AGS583(2014-05), 100/AGS632(2015-04), 100/AGS660(2015-10)</a:t>
            </a:r>
          </a:p>
          <a:p>
            <a:pPr marL="0" indent="0">
              <a:buNone/>
            </a:pPr>
            <a:endParaRPr lang="en-US" altLang="ja-JP"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 Background</a:t>
            </a:r>
            <a:endParaRPr kumimoji="1" lang="ja-JP" altLang="en-US" dirty="0"/>
          </a:p>
        </p:txBody>
      </p:sp>
      <p:sp>
        <p:nvSpPr>
          <p:cNvPr id="3" name="コンテンツ プレースホルダ 2"/>
          <p:cNvSpPr>
            <a:spLocks noGrp="1"/>
          </p:cNvSpPr>
          <p:nvPr>
            <p:ph idx="1"/>
          </p:nvPr>
        </p:nvSpPr>
        <p:spPr>
          <a:xfrm>
            <a:off x="179512" y="1628800"/>
            <a:ext cx="8964488" cy="4525963"/>
          </a:xfrm>
        </p:spPr>
        <p:txBody>
          <a:bodyPr>
            <a:noAutofit/>
          </a:bodyPr>
          <a:lstStyle/>
          <a:p>
            <a:pPr marL="0" indent="0">
              <a:lnSpc>
                <a:spcPts val="2000"/>
              </a:lnSpc>
              <a:buNone/>
            </a:pPr>
            <a:r>
              <a:rPr lang="en-US" altLang="ja-JP" sz="2400" b="1" dirty="0"/>
              <a:t>1.3 Guideline for operating Study Session</a:t>
            </a:r>
          </a:p>
          <a:p>
            <a:pPr marL="0" indent="0">
              <a:lnSpc>
                <a:spcPts val="2000"/>
              </a:lnSpc>
              <a:buNone/>
            </a:pPr>
            <a:r>
              <a:rPr lang="en-US" altLang="ja-JP" sz="2400" dirty="0"/>
              <a:t>AGS secretary proposed the Guideline for operating Study Session.</a:t>
            </a:r>
          </a:p>
          <a:p>
            <a:pPr marL="0" indent="0">
              <a:lnSpc>
                <a:spcPts val="2000"/>
              </a:lnSpc>
              <a:buNone/>
            </a:pPr>
            <a:r>
              <a:rPr lang="en-US" altLang="ja-JP" sz="2400" dirty="0"/>
              <a:t>See document: 100/AGS610(2014-11), 100/AGS629(2015-04)</a:t>
            </a:r>
          </a:p>
          <a:p>
            <a:pPr marL="0" indent="0">
              <a:lnSpc>
                <a:spcPts val="2000"/>
              </a:lnSpc>
              <a:buNone/>
            </a:pPr>
            <a:endParaRPr lang="en-US" altLang="ja-JP" sz="2400" dirty="0"/>
          </a:p>
          <a:p>
            <a:pPr marL="0" indent="0">
              <a:lnSpc>
                <a:spcPts val="2000"/>
              </a:lnSpc>
              <a:buNone/>
            </a:pPr>
            <a:r>
              <a:rPr lang="en-US" altLang="ja-JP" sz="2400" b="1" dirty="0"/>
              <a:t>1.4 Call for membership</a:t>
            </a:r>
          </a:p>
          <a:p>
            <a:pPr marL="0" indent="0">
              <a:lnSpc>
                <a:spcPts val="2000"/>
              </a:lnSpc>
              <a:buNone/>
            </a:pPr>
            <a:r>
              <a:rPr lang="en-US" altLang="ja-JP" sz="2400" dirty="0"/>
              <a:t>AGS secretary circulated a call for membership for discussing multimedia robotics.</a:t>
            </a:r>
          </a:p>
          <a:p>
            <a:pPr marL="0" indent="0">
              <a:lnSpc>
                <a:spcPts val="2000"/>
              </a:lnSpc>
              <a:buNone/>
            </a:pPr>
            <a:r>
              <a:rPr lang="en-US" altLang="ja-JP" sz="2400" dirty="0"/>
              <a:t>See document: 100/AGS687(2016-05)</a:t>
            </a:r>
          </a:p>
          <a:p>
            <a:pPr marL="0" indent="0">
              <a:lnSpc>
                <a:spcPts val="2000"/>
              </a:lnSpc>
              <a:buNone/>
            </a:pPr>
            <a:r>
              <a:rPr lang="en-US" altLang="ja-JP" sz="2400" dirty="0"/>
              <a:t>The Minimum requirement for the number of members was satisfied in 2016-09.</a:t>
            </a:r>
          </a:p>
          <a:p>
            <a:pPr marL="0" indent="0">
              <a:lnSpc>
                <a:spcPts val="2000"/>
              </a:lnSpc>
              <a:buNone/>
            </a:pPr>
            <a:endParaRPr lang="en-US" altLang="ja-JP" sz="2400" dirty="0"/>
          </a:p>
          <a:p>
            <a:pPr marL="0" indent="0">
              <a:lnSpc>
                <a:spcPts val="2000"/>
              </a:lnSpc>
              <a:buNone/>
            </a:pPr>
            <a:r>
              <a:rPr lang="en-US" altLang="ja-JP" sz="2400" b="1" dirty="0"/>
              <a:t>1.5 SMB/ACART</a:t>
            </a:r>
          </a:p>
          <a:p>
            <a:pPr marL="0" indent="0">
              <a:lnSpc>
                <a:spcPts val="2000"/>
              </a:lnSpc>
              <a:buNone/>
            </a:pPr>
            <a:r>
              <a:rPr lang="en-US" altLang="ja-JP" sz="2400" dirty="0"/>
              <a:t>SMB/ACART reported its activity.</a:t>
            </a:r>
          </a:p>
          <a:p>
            <a:pPr marL="0" indent="0">
              <a:lnSpc>
                <a:spcPts val="2000"/>
              </a:lnSpc>
              <a:buNone/>
            </a:pPr>
            <a:r>
              <a:rPr lang="en-US" altLang="ja-JP" sz="2400" dirty="0"/>
              <a:t>See document: 100/AGS692(2016-09), 100/AGS710(2016-09)</a:t>
            </a:r>
            <a:endParaRPr kumimoji="1" lang="ja-JP" alt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2. Report of SMB/ACART</a:t>
            </a:r>
            <a:endParaRPr kumimoji="1" lang="ja-JP" altLang="en-US" dirty="0"/>
          </a:p>
        </p:txBody>
      </p:sp>
      <p:sp>
        <p:nvSpPr>
          <p:cNvPr id="3" name="コンテンツ プレースホルダ 2"/>
          <p:cNvSpPr>
            <a:spLocks noGrp="1"/>
          </p:cNvSpPr>
          <p:nvPr>
            <p:ph idx="1"/>
          </p:nvPr>
        </p:nvSpPr>
        <p:spPr>
          <a:xfrm>
            <a:off x="457200" y="1600200"/>
            <a:ext cx="8435280" cy="4525963"/>
          </a:xfrm>
        </p:spPr>
        <p:txBody>
          <a:bodyPr>
            <a:normAutofit fontScale="77500" lnSpcReduction="20000"/>
          </a:bodyPr>
          <a:lstStyle/>
          <a:p>
            <a:pPr marL="0" indent="0">
              <a:buNone/>
            </a:pPr>
            <a:r>
              <a:rPr lang="en-US" altLang="ja-JP" dirty="0"/>
              <a:t>Robotics is very multi- and inter-disciplinary; involving electromechanical technology, control and automation, information and communication technology, as well as mobility and navigation. </a:t>
            </a:r>
          </a:p>
          <a:p>
            <a:pPr marL="0" indent="0">
              <a:buNone/>
            </a:pPr>
            <a:endParaRPr lang="en-US" altLang="ja-JP" dirty="0"/>
          </a:p>
          <a:p>
            <a:pPr marL="0" indent="0">
              <a:buNone/>
            </a:pPr>
            <a:r>
              <a:rPr lang="en-US" altLang="ja-JP" dirty="0"/>
              <a:t>Due to the fact that there are many standardization organizations related to robotic technology, the guideline will be prepared in as transparent a way as possible, involving different standardization organizations and experts from different technical fields. </a:t>
            </a:r>
          </a:p>
          <a:p>
            <a:pPr marL="0" indent="0">
              <a:buNone/>
            </a:pPr>
            <a:endParaRPr lang="en-US" altLang="ja-JP" dirty="0"/>
          </a:p>
          <a:p>
            <a:pPr marL="0" indent="0">
              <a:buNone/>
            </a:pPr>
            <a:r>
              <a:rPr lang="en-US" altLang="ja-JP" dirty="0"/>
              <a:t>The goal of ACART is to complete the guideline by the end of 2017.</a:t>
            </a:r>
            <a:endParaRPr kumimoji="1" lang="ja-JP"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0"/>
            <a:ext cx="8229600" cy="1412776"/>
          </a:xfrm>
        </p:spPr>
        <p:txBody>
          <a:bodyPr>
            <a:normAutofit/>
          </a:bodyPr>
          <a:lstStyle/>
          <a:p>
            <a:r>
              <a:rPr lang="en-US" altLang="ja-JP" sz="4000" dirty="0"/>
              <a:t>3. Proposal for developing </a:t>
            </a:r>
            <a:r>
              <a:rPr lang="en-US" altLang="ja-JP" sz="4000" dirty="0" smtClean="0"/>
              <a:t>TR</a:t>
            </a:r>
            <a:endParaRPr kumimoji="1" lang="ja-JP" altLang="en-US" sz="4000" dirty="0"/>
          </a:p>
        </p:txBody>
      </p:sp>
      <p:sp>
        <p:nvSpPr>
          <p:cNvPr id="3" name="コンテンツ プレースホルダ 2"/>
          <p:cNvSpPr>
            <a:spLocks noGrp="1"/>
          </p:cNvSpPr>
          <p:nvPr>
            <p:ph idx="1"/>
          </p:nvPr>
        </p:nvSpPr>
        <p:spPr>
          <a:xfrm>
            <a:off x="179512" y="1916832"/>
            <a:ext cx="8964488" cy="3489251"/>
          </a:xfrm>
        </p:spPr>
        <p:txBody>
          <a:bodyPr>
            <a:normAutofit/>
          </a:bodyPr>
          <a:lstStyle/>
          <a:p>
            <a:pPr marL="0" indent="0">
              <a:lnSpc>
                <a:spcPts val="3840"/>
              </a:lnSpc>
              <a:buNone/>
            </a:pPr>
            <a:r>
              <a:rPr lang="en-US" altLang="ja-JP" dirty="0"/>
              <a:t>Considering the background in the AGS discussion and responding the report of ACART, AGS/SS 7 should develop a </a:t>
            </a:r>
            <a:endParaRPr lang="en-US" altLang="ja-JP" dirty="0" smtClean="0"/>
          </a:p>
          <a:p>
            <a:pPr marL="360000" indent="0">
              <a:lnSpc>
                <a:spcPts val="3840"/>
              </a:lnSpc>
              <a:buNone/>
            </a:pPr>
            <a:r>
              <a:rPr lang="en-US" altLang="ja-JP" b="1" dirty="0" smtClean="0"/>
              <a:t>TR</a:t>
            </a:r>
            <a:r>
              <a:rPr lang="en-US" altLang="ja-JP" b="1" dirty="0"/>
              <a:t>: Conceptual model for TC 100 standardization on multimedia robotics technology.</a:t>
            </a:r>
            <a:endParaRPr kumimoji="1" lang="ja-JP" altLang="en-US"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50106"/>
          </a:xfrm>
        </p:spPr>
        <p:txBody>
          <a:bodyPr/>
          <a:lstStyle/>
          <a:p>
            <a:r>
              <a:rPr lang="en-US" altLang="ja-JP" dirty="0"/>
              <a:t>Scope of the TR</a:t>
            </a:r>
            <a:endParaRPr kumimoji="1" lang="ja-JP" altLang="en-US" dirty="0"/>
          </a:p>
        </p:txBody>
      </p:sp>
      <p:sp>
        <p:nvSpPr>
          <p:cNvPr id="3" name="コンテンツ プレースホルダ 2"/>
          <p:cNvSpPr>
            <a:spLocks noGrp="1"/>
          </p:cNvSpPr>
          <p:nvPr>
            <p:ph idx="1"/>
          </p:nvPr>
        </p:nvSpPr>
        <p:spPr>
          <a:xfrm>
            <a:off x="457200" y="1268760"/>
            <a:ext cx="8219256" cy="5328592"/>
          </a:xfrm>
        </p:spPr>
        <p:txBody>
          <a:bodyPr>
            <a:noAutofit/>
          </a:bodyPr>
          <a:lstStyle/>
          <a:p>
            <a:pPr marL="0" indent="0">
              <a:buNone/>
            </a:pPr>
            <a:r>
              <a:rPr lang="en-US" altLang="ja-JP" sz="2400" dirty="0"/>
              <a:t>This document describes a conceptual model for multimedia robotics. The conceptual model is specified from the standardization point of view in order to clarify the functionality of multimedia robotics components and the relationships between them and to define multimedia robotics services.</a:t>
            </a:r>
          </a:p>
          <a:p>
            <a:pPr marL="0" indent="0">
              <a:buNone/>
            </a:pPr>
            <a:endParaRPr lang="en-US" altLang="ja-JP" sz="2400" dirty="0"/>
          </a:p>
          <a:p>
            <a:pPr marL="0" indent="0">
              <a:buNone/>
            </a:pPr>
            <a:r>
              <a:rPr lang="en-US" altLang="ja-JP" sz="2400" dirty="0"/>
              <a:t>The model provides the key technology to be standardized in multimedia robotics. It should be noted that the </a:t>
            </a:r>
            <a:r>
              <a:rPr lang="en-US" altLang="ja-JP" sz="2400" dirty="0" smtClean="0"/>
              <a:t>modeling </a:t>
            </a:r>
            <a:r>
              <a:rPr lang="en-US" altLang="ja-JP" sz="2400" dirty="0"/>
              <a:t>is not intended for actual implementation of a system or system components for multimedia robotics. The </a:t>
            </a:r>
            <a:r>
              <a:rPr lang="en-US" altLang="ja-JP" sz="2400" dirty="0" smtClean="0"/>
              <a:t>modeling </a:t>
            </a:r>
            <a:r>
              <a:rPr lang="en-US" altLang="ja-JP" sz="2400" dirty="0"/>
              <a:t>is expected to be used as a reference for discussing and developing new standardization work on multimedia robotics and, therefore, to contribute to the expansion of the international and domestic markets for multimedia robotics.</a:t>
            </a:r>
            <a:endParaRPr kumimoji="1" lang="ja-JP" alt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4. Outline of the TR</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pPr marL="0" indent="0">
              <a:buNone/>
            </a:pPr>
            <a:r>
              <a:rPr lang="en-US" altLang="ja-JP" sz="2800" dirty="0" smtClean="0"/>
              <a:t>Working </a:t>
            </a:r>
            <a:r>
              <a:rPr lang="en-US" altLang="ja-JP" sz="2800" dirty="0"/>
              <a:t>draft should be discussed in the stage 0 project for the TR.</a:t>
            </a:r>
          </a:p>
          <a:p>
            <a:pPr marL="0" indent="0">
              <a:buNone/>
            </a:pPr>
            <a:r>
              <a:rPr lang="en-US" altLang="ja-JP" sz="2800" dirty="0"/>
              <a:t>The followings will be a trigger for the discussion</a:t>
            </a:r>
            <a:r>
              <a:rPr lang="en-US" altLang="ja-JP" sz="2800" dirty="0" smtClean="0"/>
              <a:t>:</a:t>
            </a:r>
          </a:p>
          <a:p>
            <a:pPr marL="0" indent="0">
              <a:buNone/>
            </a:pPr>
            <a:endParaRPr kumimoji="1" lang="en-US" altLang="ja-JP" sz="2800" dirty="0"/>
          </a:p>
          <a:p>
            <a:pPr marL="0" indent="0">
              <a:buNone/>
            </a:pPr>
            <a:r>
              <a:rPr lang="en-US" altLang="ja-JP" sz="2800" dirty="0" smtClean="0"/>
              <a:t>1  </a:t>
            </a:r>
            <a:r>
              <a:rPr lang="en-US" altLang="ja-JP" sz="2800" dirty="0"/>
              <a:t>Scope</a:t>
            </a:r>
          </a:p>
          <a:p>
            <a:pPr marL="0" indent="0">
              <a:buNone/>
            </a:pPr>
            <a:r>
              <a:rPr lang="en-US" altLang="ja-JP" sz="2800" dirty="0" smtClean="0"/>
              <a:t>2  </a:t>
            </a:r>
            <a:r>
              <a:rPr lang="en-US" altLang="ja-JP" sz="2800" dirty="0"/>
              <a:t>Normative references</a:t>
            </a:r>
          </a:p>
          <a:p>
            <a:pPr marL="0" indent="0">
              <a:buNone/>
            </a:pPr>
            <a:r>
              <a:rPr lang="en-US" altLang="ja-JP" sz="2800" dirty="0" smtClean="0"/>
              <a:t>3  </a:t>
            </a:r>
            <a:r>
              <a:rPr lang="en-US" altLang="ja-JP" sz="2800" dirty="0"/>
              <a:t>Terms and </a:t>
            </a:r>
            <a:r>
              <a:rPr lang="en-US" altLang="ja-JP" sz="2800" dirty="0" smtClean="0"/>
              <a:t>definitions</a:t>
            </a:r>
          </a:p>
          <a:p>
            <a:pPr marL="0" indent="0">
              <a:buNone/>
            </a:pPr>
            <a:r>
              <a:rPr lang="en-US" altLang="ja-JP" sz="2800" b="1" dirty="0" smtClean="0"/>
              <a:t>4  </a:t>
            </a:r>
            <a:r>
              <a:rPr lang="en-US" altLang="ja-JP" sz="2800" b="1" dirty="0"/>
              <a:t>TC 100 position in </a:t>
            </a:r>
            <a:r>
              <a:rPr lang="en-US" altLang="ja-JP" sz="2800" b="1" dirty="0" smtClean="0"/>
              <a:t>robotics</a:t>
            </a:r>
          </a:p>
          <a:p>
            <a:pPr marL="0" indent="0">
              <a:buNone/>
            </a:pPr>
            <a:r>
              <a:rPr lang="en-US" altLang="ja-JP" sz="2800" b="1" dirty="0" smtClean="0"/>
              <a:t>5  </a:t>
            </a:r>
            <a:r>
              <a:rPr lang="en-US" altLang="ja-JP" sz="2800" b="1" dirty="0"/>
              <a:t>Classification for robotics </a:t>
            </a:r>
            <a:r>
              <a:rPr lang="en-US" altLang="ja-JP" sz="2800" b="1" dirty="0" smtClean="0"/>
              <a:t>technology</a:t>
            </a:r>
          </a:p>
          <a:p>
            <a:pPr marL="0" indent="0">
              <a:buNone/>
            </a:pPr>
            <a:r>
              <a:rPr lang="en-US" altLang="ja-JP" sz="2800" dirty="0" smtClean="0"/>
              <a:t>6  </a:t>
            </a:r>
            <a:r>
              <a:rPr lang="en-US" altLang="ja-JP" sz="2800" dirty="0"/>
              <a:t>Prioritized issues to be standardized</a:t>
            </a:r>
            <a:endParaRPr kumimoji="1" lang="ja-JP" alt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0"/>
            <a:ext cx="7643192" cy="778098"/>
          </a:xfrm>
        </p:spPr>
        <p:txBody>
          <a:bodyPr/>
          <a:lstStyle/>
          <a:p>
            <a:r>
              <a:rPr lang="en-US" altLang="ja-JP" dirty="0" smtClean="0"/>
              <a:t>4. Outline of the TR</a:t>
            </a:r>
            <a:endParaRPr kumimoji="1" lang="ja-JP" altLang="en-US" dirty="0"/>
          </a:p>
        </p:txBody>
      </p:sp>
      <p:sp>
        <p:nvSpPr>
          <p:cNvPr id="3" name="コンテンツ プレースホルダ 2"/>
          <p:cNvSpPr>
            <a:spLocks noGrp="1"/>
          </p:cNvSpPr>
          <p:nvPr>
            <p:ph idx="1"/>
          </p:nvPr>
        </p:nvSpPr>
        <p:spPr>
          <a:xfrm>
            <a:off x="323528" y="692696"/>
            <a:ext cx="8147248" cy="4857403"/>
          </a:xfrm>
        </p:spPr>
        <p:txBody>
          <a:bodyPr>
            <a:normAutofit/>
          </a:bodyPr>
          <a:lstStyle/>
          <a:p>
            <a:pPr marL="0" indent="0">
              <a:buNone/>
            </a:pPr>
            <a:r>
              <a:rPr lang="en-US" altLang="ja-JP" sz="2800" dirty="0"/>
              <a:t>4  TC 100 position in robotics</a:t>
            </a:r>
          </a:p>
          <a:p>
            <a:pPr marL="0" indent="0">
              <a:buNone/>
            </a:pPr>
            <a:r>
              <a:rPr lang="en-US" altLang="ja-JP" sz="1800" dirty="0"/>
              <a:t>TC 100 robotics can be aligned along with Home, Mobile, and etc. in Fig.13 of IEC TR 61998:2015 ed.2, Model and framework for standardization in </a:t>
            </a:r>
            <a:r>
              <a:rPr lang="en-US" altLang="ja-JP" sz="1800" dirty="0" smtClean="0"/>
              <a:t>multimedia </a:t>
            </a:r>
            <a:r>
              <a:rPr lang="en-US" altLang="ja-JP" sz="1800" dirty="0"/>
              <a:t>equipment and systems</a:t>
            </a:r>
            <a:r>
              <a:rPr lang="en-US" altLang="ja-JP" sz="1800" dirty="0" smtClean="0"/>
              <a:t>.</a:t>
            </a:r>
          </a:p>
          <a:p>
            <a:pPr marL="0" indent="0">
              <a:buNone/>
            </a:pPr>
            <a:endParaRPr kumimoji="1" lang="en-US" altLang="ja-JP" sz="1400" dirty="0"/>
          </a:p>
          <a:p>
            <a:pPr marL="0" indent="0">
              <a:buNone/>
            </a:pPr>
            <a:endParaRPr kumimoji="1" lang="ja-JP" altLang="en-US" sz="1400" dirty="0"/>
          </a:p>
        </p:txBody>
      </p:sp>
      <p:pic>
        <p:nvPicPr>
          <p:cNvPr id="4" name="図 3" descr="61998_fig13.jpg"/>
          <p:cNvPicPr>
            <a:picLocks noChangeAspect="1"/>
          </p:cNvPicPr>
          <p:nvPr/>
        </p:nvPicPr>
        <p:blipFill>
          <a:blip r:embed="rId2" cstate="print"/>
          <a:stretch>
            <a:fillRect/>
          </a:stretch>
        </p:blipFill>
        <p:spPr>
          <a:xfrm>
            <a:off x="2267744" y="2204864"/>
            <a:ext cx="5718530" cy="4653136"/>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764704"/>
            <a:ext cx="8229600" cy="778098"/>
          </a:xfrm>
        </p:spPr>
        <p:txBody>
          <a:bodyPr/>
          <a:lstStyle/>
          <a:p>
            <a:r>
              <a:rPr lang="en-US" altLang="ja-JP" dirty="0" smtClean="0"/>
              <a:t>4. Outline of the TR</a:t>
            </a:r>
            <a:endParaRPr kumimoji="1" lang="ja-JP" altLang="en-US" dirty="0"/>
          </a:p>
        </p:txBody>
      </p:sp>
      <p:sp>
        <p:nvSpPr>
          <p:cNvPr id="3" name="コンテンツ プレースホルダ 2"/>
          <p:cNvSpPr>
            <a:spLocks noGrp="1"/>
          </p:cNvSpPr>
          <p:nvPr>
            <p:ph idx="1"/>
          </p:nvPr>
        </p:nvSpPr>
        <p:spPr>
          <a:xfrm>
            <a:off x="467544" y="1844824"/>
            <a:ext cx="8229600" cy="4608512"/>
          </a:xfrm>
        </p:spPr>
        <p:txBody>
          <a:bodyPr/>
          <a:lstStyle/>
          <a:p>
            <a:pPr marL="0" indent="0">
              <a:buNone/>
            </a:pPr>
            <a:r>
              <a:rPr lang="en-US" altLang="ja-JP" dirty="0"/>
              <a:t>5  Classification for robotics technology</a:t>
            </a:r>
          </a:p>
          <a:p>
            <a:pPr marL="0" indent="0">
              <a:lnSpc>
                <a:spcPts val="2400"/>
              </a:lnSpc>
              <a:spcBef>
                <a:spcPts val="0"/>
              </a:spcBef>
              <a:buNone/>
            </a:pPr>
            <a:r>
              <a:rPr lang="en-US" altLang="ja-JP" sz="2000" dirty="0"/>
              <a:t>In accordance with the Fig.13 of IEC 61998:2015, standardization items (100/AGS534(2013-06), 100/AGS556(2013-09), 100/AGS583(2014-05), 100/AGS632(2015-04), 100/AGS660(2015-10)) studied by AGS secretary can be classified as follows</a:t>
            </a:r>
            <a:r>
              <a:rPr lang="en-US" altLang="ja-JP" sz="2000" dirty="0" smtClean="0"/>
              <a:t>:</a:t>
            </a:r>
            <a:endParaRPr lang="en-US" altLang="ja-JP" sz="2000" dirty="0"/>
          </a:p>
          <a:p>
            <a:pPr marL="0" indent="0">
              <a:buNone/>
            </a:pPr>
            <a:endParaRPr kumimoji="1" lang="en-US" altLang="ja-JP" sz="2000" dirty="0" smtClean="0"/>
          </a:p>
          <a:p>
            <a:pPr marL="0" indent="0">
              <a:lnSpc>
                <a:spcPts val="2400"/>
              </a:lnSpc>
              <a:spcBef>
                <a:spcPts val="0"/>
              </a:spcBef>
              <a:buNone/>
            </a:pPr>
            <a:r>
              <a:rPr lang="en-US" altLang="ja-JP" sz="2000" b="1" dirty="0" smtClean="0"/>
              <a:t>5.1 Audio, visual and sensible reproduce</a:t>
            </a:r>
          </a:p>
          <a:p>
            <a:pPr marL="0" indent="0">
              <a:lnSpc>
                <a:spcPts val="2400"/>
              </a:lnSpc>
              <a:spcBef>
                <a:spcPts val="0"/>
              </a:spcBef>
              <a:buNone/>
            </a:pPr>
            <a:r>
              <a:rPr lang="en-US" altLang="ja-JP" sz="2000" dirty="0" smtClean="0"/>
              <a:t>- voice recognition</a:t>
            </a:r>
          </a:p>
          <a:p>
            <a:pPr marL="0" indent="0">
              <a:lnSpc>
                <a:spcPts val="2400"/>
              </a:lnSpc>
              <a:spcBef>
                <a:spcPts val="0"/>
              </a:spcBef>
              <a:buNone/>
            </a:pPr>
            <a:r>
              <a:rPr lang="en-US" altLang="ja-JP" sz="2000" dirty="0" smtClean="0"/>
              <a:t>- image recognition</a:t>
            </a:r>
          </a:p>
          <a:p>
            <a:pPr marL="0" indent="0">
              <a:lnSpc>
                <a:spcPts val="2400"/>
              </a:lnSpc>
              <a:spcBef>
                <a:spcPts val="0"/>
              </a:spcBef>
              <a:buNone/>
            </a:pPr>
            <a:endParaRPr lang="en-US" altLang="ja-JP" sz="2000" dirty="0" smtClean="0"/>
          </a:p>
          <a:p>
            <a:pPr marL="0" indent="0">
              <a:lnSpc>
                <a:spcPts val="2400"/>
              </a:lnSpc>
              <a:spcBef>
                <a:spcPts val="0"/>
              </a:spcBef>
              <a:buNone/>
            </a:pPr>
            <a:r>
              <a:rPr lang="en-US" altLang="ja-JP" sz="2000" b="1" dirty="0" smtClean="0"/>
              <a:t>5.2 Input device / Sensor, Actuator</a:t>
            </a:r>
          </a:p>
          <a:p>
            <a:pPr marL="0" indent="0">
              <a:lnSpc>
                <a:spcPts val="2400"/>
              </a:lnSpc>
              <a:spcBef>
                <a:spcPts val="0"/>
              </a:spcBef>
              <a:buNone/>
            </a:pPr>
            <a:r>
              <a:rPr lang="en-US" altLang="ja-JP" sz="2000" dirty="0" smtClean="0"/>
              <a:t>- measurement to recognize the position</a:t>
            </a:r>
          </a:p>
          <a:p>
            <a:pPr marL="0" indent="0">
              <a:lnSpc>
                <a:spcPts val="2400"/>
              </a:lnSpc>
              <a:spcBef>
                <a:spcPts val="0"/>
              </a:spcBef>
              <a:buNone/>
            </a:pPr>
            <a:r>
              <a:rPr lang="en-US" altLang="ja-JP" sz="2000" dirty="0" smtClean="0"/>
              <a:t>- position information of robot</a:t>
            </a:r>
          </a:p>
          <a:p>
            <a:pPr marL="0" indent="0">
              <a:buNone/>
            </a:pPr>
            <a:endParaRPr kumimoji="1" lang="ja-JP" altLang="en-US" sz="2000"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TotalTime>
  <Words>658</Words>
  <Application>Microsoft Office PowerPoint</Application>
  <PresentationFormat>画面に合わせる (4:3)</PresentationFormat>
  <Paragraphs>81</Paragraphs>
  <Slides>10</Slides>
  <Notes>0</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Office テーマ</vt:lpstr>
      <vt:lpstr>Proposal for developing TR: Conceptual model for TC 100 robotics</vt:lpstr>
      <vt:lpstr>1. Background</vt:lpstr>
      <vt:lpstr>1. Background</vt:lpstr>
      <vt:lpstr>2. Report of SMB/ACART</vt:lpstr>
      <vt:lpstr>3. Proposal for developing TR</vt:lpstr>
      <vt:lpstr>Scope of the TR</vt:lpstr>
      <vt:lpstr>4. Outline of the TR</vt:lpstr>
      <vt:lpstr>4. Outline of the TR</vt:lpstr>
      <vt:lpstr>4. Outline of the TR</vt:lpstr>
      <vt:lpstr>4. Outline of the TR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Proposal for developing TR: Conceptual model for TC 100 robotics</dc:title>
  <dc:creator>Yushi-Komachi</dc:creator>
  <cp:lastModifiedBy>Yushi-Komachi</cp:lastModifiedBy>
  <cp:revision>3</cp:revision>
  <dcterms:created xsi:type="dcterms:W3CDTF">2016-09-22T14:23:02Z</dcterms:created>
  <dcterms:modified xsi:type="dcterms:W3CDTF">2016-09-22T15:17:22Z</dcterms:modified>
</cp:coreProperties>
</file>