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0" r:id="rId4"/>
    <p:sldId id="261" r:id="rId5"/>
    <p:sldId id="262" r:id="rId6"/>
    <p:sldId id="263" r:id="rId7"/>
    <p:sldId id="264" r:id="rId8"/>
    <p:sldId id="265"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刘晓光" initials="LX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659" autoAdjust="0"/>
  </p:normalViewPr>
  <p:slideViewPr>
    <p:cSldViewPr>
      <p:cViewPr varScale="1">
        <p:scale>
          <a:sx n="70" d="100"/>
          <a:sy n="70" d="100"/>
        </p:scale>
        <p:origin x="1506" y="66"/>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9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9884A0-1B06-4797-81B7-C9C5CFE6F3AC}" type="datetimeFigureOut">
              <a:rPr lang="zh-CN" altLang="en-US" smtClean="0"/>
              <a:t>2016/9/22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1A01A-C094-4AB6-AC54-0F2016C3FC34}" type="slidenum">
              <a:rPr lang="zh-CN" altLang="en-US" smtClean="0"/>
              <a:t>‹#›</a:t>
            </a:fld>
            <a:endParaRPr lang="zh-CN" altLang="en-US"/>
          </a:p>
        </p:txBody>
      </p:sp>
    </p:spTree>
    <p:extLst>
      <p:ext uri="{BB962C8B-B14F-4D97-AF65-F5344CB8AC3E}">
        <p14:creationId xmlns:p14="http://schemas.microsoft.com/office/powerpoint/2010/main" val="1454937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D1A01A-C094-4AB6-AC54-0F2016C3FC34}" type="slidenum">
              <a:rPr lang="zh-CN" altLang="en-US" smtClean="0"/>
              <a:t>2</a:t>
            </a:fld>
            <a:endParaRPr lang="zh-CN" altLang="en-US"/>
          </a:p>
        </p:txBody>
      </p:sp>
    </p:spTree>
    <p:extLst>
      <p:ext uri="{BB962C8B-B14F-4D97-AF65-F5344CB8AC3E}">
        <p14:creationId xmlns:p14="http://schemas.microsoft.com/office/powerpoint/2010/main" val="217898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421311" y="2130425"/>
            <a:ext cx="6247033" cy="1470025"/>
          </a:xfrm>
        </p:spPr>
        <p:txBody>
          <a:bodyPr/>
          <a:lstStyle>
            <a:lvl1pPr>
              <a:defRPr sz="3600" b="1">
                <a:latin typeface="微软雅黑" panose="020B0503020204020204" pitchFamily="34" charset="-122"/>
                <a:ea typeface="微软雅黑" panose="020B0503020204020204" pitchFamily="34" charset="-122"/>
              </a:defRPr>
            </a:lvl1pPr>
          </a:lstStyle>
          <a:p>
            <a:r>
              <a:rPr lang="zh-CN" altLang="en-US" dirty="0" smtClean="0"/>
              <a:t>主标题位置</a:t>
            </a:r>
            <a:endParaRPr lang="zh-CN" altLang="en-US" dirty="0"/>
          </a:p>
        </p:txBody>
      </p:sp>
      <p:sp>
        <p:nvSpPr>
          <p:cNvPr id="3" name="副标题 2"/>
          <p:cNvSpPr>
            <a:spLocks noGrp="1"/>
          </p:cNvSpPr>
          <p:nvPr>
            <p:ph type="subTitle" idx="1" hasCustomPrompt="1"/>
          </p:nvPr>
        </p:nvSpPr>
        <p:spPr>
          <a:xfrm>
            <a:off x="2107111" y="3886200"/>
            <a:ext cx="5144616" cy="1752600"/>
          </a:xfrm>
        </p:spPr>
        <p:txBody>
          <a:bodyPr>
            <a:normAutofit/>
          </a:bodyPr>
          <a:lstStyle>
            <a:lvl1pPr marL="0" indent="0" algn="ctr">
              <a:buNone/>
              <a:defRPr sz="2400">
                <a:solidFill>
                  <a:schemeClr val="tx1"/>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副标题位置</a:t>
            </a:r>
            <a:endParaRPr lang="zh-CN" altLang="en-US" dirty="0"/>
          </a:p>
        </p:txBody>
      </p:sp>
    </p:spTree>
    <p:extLst>
      <p:ext uri="{BB962C8B-B14F-4D97-AF65-F5344CB8AC3E}">
        <p14:creationId xmlns:p14="http://schemas.microsoft.com/office/powerpoint/2010/main" val="18332479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365125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54184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35253" y="188641"/>
            <a:ext cx="4956828" cy="576064"/>
          </a:xfrm>
        </p:spPr>
        <p:txBody>
          <a:bodyPr>
            <a:noAutofit/>
          </a:bodyPr>
          <a:lstStyle>
            <a:lvl1pPr algn="l">
              <a:defRPr sz="2400">
                <a:latin typeface="微软雅黑" panose="020B0503020204020204" pitchFamily="34" charset="-122"/>
                <a:ea typeface="微软雅黑" panose="020B0503020204020204" pitchFamily="34" charset="-122"/>
              </a:defRPr>
            </a:lvl1pPr>
          </a:lstStyle>
          <a:p>
            <a:r>
              <a:rPr lang="zh-CN" altLang="en-US" dirty="0" smtClean="0"/>
              <a:t>项目标题</a:t>
            </a:r>
            <a:endParaRPr lang="zh-CN" altLang="en-US" dirty="0"/>
          </a:p>
        </p:txBody>
      </p:sp>
      <p:sp>
        <p:nvSpPr>
          <p:cNvPr id="3" name="内容占位符 2"/>
          <p:cNvSpPr>
            <a:spLocks noGrp="1"/>
          </p:cNvSpPr>
          <p:nvPr>
            <p:ph idx="1" hasCustomPrompt="1"/>
          </p:nvPr>
        </p:nvSpPr>
        <p:spPr>
          <a:xfrm>
            <a:off x="335253" y="886171"/>
            <a:ext cx="7221634" cy="5351141"/>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dirty="0" smtClean="0"/>
              <a:t>此处文字为微软雅黑</a:t>
            </a:r>
            <a:endParaRPr lang="en-US" altLang="zh-CN" dirty="0" smtClean="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zh-CN" altLang="en-US" dirty="0" smtClean="0"/>
              <a:t>此处文字为微软雅黑</a:t>
            </a:r>
            <a:endParaRPr lang="en-US" altLang="zh-CN" dirty="0" smtClean="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zh-CN" altLang="en-US" dirty="0" smtClean="0"/>
              <a:t>此处文字为微软雅黑</a:t>
            </a:r>
            <a:endParaRPr lang="en-US" altLang="zh-CN" dirty="0" smtClean="0"/>
          </a:p>
          <a:p>
            <a:pPr lvl="0"/>
            <a:endParaRPr lang="en-US" altLang="zh-CN" dirty="0" smtClean="0"/>
          </a:p>
          <a:p>
            <a:pPr lvl="0"/>
            <a:endParaRPr lang="zh-CN" altLang="en-US" dirty="0" smtClean="0"/>
          </a:p>
        </p:txBody>
      </p:sp>
      <p:cxnSp>
        <p:nvCxnSpPr>
          <p:cNvPr id="9" name="直接连接符 8"/>
          <p:cNvCxnSpPr/>
          <p:nvPr userDrawn="1"/>
        </p:nvCxnSpPr>
        <p:spPr>
          <a:xfrm>
            <a:off x="334800" y="764704"/>
            <a:ext cx="7210800" cy="0"/>
          </a:xfrm>
          <a:prstGeom prst="line">
            <a:avLst/>
          </a:prstGeom>
          <a:ln w="12700">
            <a:solidFill>
              <a:srgbClr val="4D4D4F"/>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335252" y="6381328"/>
            <a:ext cx="8470800" cy="0"/>
          </a:xfrm>
          <a:prstGeom prst="line">
            <a:avLst/>
          </a:prstGeom>
          <a:ln w="12700">
            <a:solidFill>
              <a:srgbClr val="4D4D4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8133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350579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3908047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127324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409832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351771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141730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50F12AB-DCC5-4625-A7F5-0623728CC984}" type="datetimeFigureOut">
              <a:rPr lang="zh-CN" altLang="en-US" smtClean="0"/>
              <a:t>2016/9/22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1306668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F12AB-DCC5-4625-A7F5-0623728CC984}" type="datetimeFigureOut">
              <a:rPr lang="zh-CN" altLang="en-US" smtClean="0"/>
              <a:t>2016/9/22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0A0B7-5C61-4C3A-A10A-08938F54DA11}" type="slidenum">
              <a:rPr lang="zh-CN" altLang="en-US" smtClean="0"/>
              <a:t>‹#›</a:t>
            </a:fld>
            <a:endParaRPr lang="zh-CN" altLang="en-US"/>
          </a:p>
        </p:txBody>
      </p:sp>
    </p:spTree>
    <p:extLst>
      <p:ext uri="{BB962C8B-B14F-4D97-AF65-F5344CB8AC3E}">
        <p14:creationId xmlns:p14="http://schemas.microsoft.com/office/powerpoint/2010/main" val="18352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21311" y="2130425"/>
            <a:ext cx="6247033" cy="1586607"/>
          </a:xfrm>
        </p:spPr>
        <p:txBody>
          <a:bodyPr/>
          <a:lstStyle/>
          <a:p>
            <a:pPr>
              <a:lnSpc>
                <a:spcPct val="120000"/>
              </a:lnSpc>
            </a:pPr>
            <a:r>
              <a:rPr lang="en-US" altLang="zh-CN" dirty="0" smtClean="0"/>
              <a:t>UHD Terminology Analysis &amp; Suggestions</a:t>
            </a:r>
            <a:endParaRPr lang="zh-CN" altLang="en-US" dirty="0"/>
          </a:p>
        </p:txBody>
      </p:sp>
      <p:sp>
        <p:nvSpPr>
          <p:cNvPr id="3" name="副标题 2"/>
          <p:cNvSpPr>
            <a:spLocks noGrp="1"/>
          </p:cNvSpPr>
          <p:nvPr>
            <p:ph type="subTitle" idx="1"/>
          </p:nvPr>
        </p:nvSpPr>
        <p:spPr>
          <a:xfrm>
            <a:off x="3275856" y="4509120"/>
            <a:ext cx="5144616" cy="1752600"/>
          </a:xfrm>
        </p:spPr>
        <p:txBody>
          <a:bodyPr/>
          <a:lstStyle/>
          <a:p>
            <a:pPr algn="r">
              <a:lnSpc>
                <a:spcPct val="120000"/>
              </a:lnSpc>
            </a:pPr>
            <a:r>
              <a:rPr lang="en-US" altLang="zh-CN" dirty="0" smtClean="0"/>
              <a:t>IEC TC100</a:t>
            </a:r>
          </a:p>
          <a:p>
            <a:pPr algn="r">
              <a:lnSpc>
                <a:spcPct val="120000"/>
              </a:lnSpc>
            </a:pPr>
            <a:r>
              <a:rPr lang="en-US" altLang="zh-CN" dirty="0" smtClean="0"/>
              <a:t>CHINA NC</a:t>
            </a:r>
            <a:endParaRPr lang="zh-CN" altLang="en-US" dirty="0"/>
          </a:p>
        </p:txBody>
      </p:sp>
    </p:spTree>
    <p:extLst>
      <p:ext uri="{BB962C8B-B14F-4D97-AF65-F5344CB8AC3E}">
        <p14:creationId xmlns:p14="http://schemas.microsoft.com/office/powerpoint/2010/main" val="2308856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35252" y="886171"/>
            <a:ext cx="7693131" cy="5351141"/>
          </a:xfrm>
        </p:spPr>
        <p:txBody>
          <a:bodyPr/>
          <a:lstStyle/>
          <a:p>
            <a:pPr>
              <a:lnSpc>
                <a:spcPct val="150000"/>
              </a:lnSpc>
            </a:pPr>
            <a:r>
              <a:rPr lang="en-US" altLang="zh-CN" dirty="0" smtClean="0"/>
              <a:t>Purpose : </a:t>
            </a:r>
          </a:p>
          <a:p>
            <a:pPr marL="0" indent="0">
              <a:lnSpc>
                <a:spcPct val="150000"/>
              </a:lnSpc>
              <a:buNone/>
            </a:pPr>
            <a:r>
              <a:rPr lang="en-US" altLang="zh-CN" sz="1800" dirty="0" smtClean="0"/>
              <a:t>     -. to analysis the necessity of the “UHD Terminology” project</a:t>
            </a:r>
          </a:p>
          <a:p>
            <a:pPr>
              <a:lnSpc>
                <a:spcPct val="150000"/>
              </a:lnSpc>
            </a:pPr>
            <a:r>
              <a:rPr lang="en-US" altLang="zh-CN" sz="1800" b="1" dirty="0" smtClean="0"/>
              <a:t>References </a:t>
            </a:r>
            <a:r>
              <a:rPr lang="en-US" altLang="zh-CN" sz="1800" b="1" dirty="0"/>
              <a:t>: </a:t>
            </a:r>
          </a:p>
          <a:p>
            <a:pPr marL="0" indent="0">
              <a:lnSpc>
                <a:spcPct val="150000"/>
              </a:lnSpc>
              <a:buNone/>
            </a:pPr>
            <a:r>
              <a:rPr lang="en-US" altLang="zh-CN" sz="1800" dirty="0"/>
              <a:t>     -. </a:t>
            </a:r>
            <a:r>
              <a:rPr lang="en-US" altLang="zh-CN" sz="1800" dirty="0" smtClean="0"/>
              <a:t>IEC </a:t>
            </a:r>
            <a:r>
              <a:rPr lang="en-US" altLang="zh-CN" sz="1800" dirty="0" smtClean="0"/>
              <a:t>60050</a:t>
            </a:r>
            <a:r>
              <a:rPr lang="zh-CN" altLang="en-US" sz="1800" dirty="0" smtClean="0"/>
              <a:t>：</a:t>
            </a:r>
            <a:r>
              <a:rPr lang="en-US" altLang="zh-CN" sz="1800" dirty="0"/>
              <a:t>International </a:t>
            </a:r>
            <a:r>
              <a:rPr lang="en-US" altLang="zh-CN" sz="1800" dirty="0" smtClean="0"/>
              <a:t>Electro-technical </a:t>
            </a:r>
            <a:r>
              <a:rPr lang="en-US" altLang="zh-CN" sz="1800" dirty="0"/>
              <a:t>Vocabulary </a:t>
            </a:r>
            <a:endParaRPr lang="en-US" altLang="zh-CN" sz="1800" dirty="0" smtClean="0"/>
          </a:p>
          <a:p>
            <a:pPr marL="0" indent="0">
              <a:lnSpc>
                <a:spcPct val="150000"/>
              </a:lnSpc>
              <a:buNone/>
            </a:pPr>
            <a:r>
              <a:rPr lang="en-US" altLang="zh-CN" sz="1800" dirty="0"/>
              <a:t> </a:t>
            </a:r>
            <a:r>
              <a:rPr lang="en-US" altLang="zh-CN" sz="1800" dirty="0" smtClean="0"/>
              <a:t>    -. </a:t>
            </a:r>
            <a:r>
              <a:rPr lang="en-US" altLang="zh-CN" sz="1800" dirty="0" smtClean="0"/>
              <a:t>IEC TC110 OLED -1-2 FDIS : </a:t>
            </a:r>
            <a:r>
              <a:rPr lang="en-US" altLang="zh-CN" sz="1800" dirty="0"/>
              <a:t>Terminology and letter symbols </a:t>
            </a:r>
            <a:endParaRPr lang="en-US" altLang="zh-CN" sz="1800" dirty="0" smtClean="0"/>
          </a:p>
          <a:p>
            <a:pPr marL="0" indent="0">
              <a:lnSpc>
                <a:spcPct val="150000"/>
              </a:lnSpc>
              <a:buNone/>
            </a:pPr>
            <a:r>
              <a:rPr lang="en-US" altLang="zh-CN" sz="1800" dirty="0"/>
              <a:t> </a:t>
            </a:r>
            <a:r>
              <a:rPr lang="en-US" altLang="zh-CN" sz="1800" dirty="0" smtClean="0"/>
              <a:t>    -. IEC </a:t>
            </a:r>
            <a:r>
              <a:rPr lang="en-US" altLang="zh-CN" sz="1800" dirty="0" smtClean="0"/>
              <a:t>61747-1-2</a:t>
            </a:r>
            <a:r>
              <a:rPr lang="zh-CN" altLang="en-US" sz="1800" dirty="0" smtClean="0"/>
              <a:t>：</a:t>
            </a:r>
            <a:r>
              <a:rPr lang="en-US" altLang="zh-CN" sz="1800" dirty="0"/>
              <a:t> Generic-Terminology and Letter symbols </a:t>
            </a:r>
            <a:r>
              <a:rPr lang="en-US" altLang="zh-CN" sz="1800" dirty="0" smtClean="0"/>
              <a:t>   </a:t>
            </a:r>
          </a:p>
          <a:p>
            <a:pPr marL="0" indent="0">
              <a:lnSpc>
                <a:spcPct val="150000"/>
              </a:lnSpc>
              <a:buNone/>
            </a:pPr>
            <a:r>
              <a:rPr lang="en-US" altLang="zh-CN" sz="1800" dirty="0"/>
              <a:t> </a:t>
            </a:r>
            <a:r>
              <a:rPr lang="en-US" altLang="zh-CN" sz="1800" dirty="0" smtClean="0"/>
              <a:t>                                 </a:t>
            </a:r>
            <a:r>
              <a:rPr lang="zh-CN" altLang="en-US" sz="1800" dirty="0" smtClean="0"/>
              <a:t>（</a:t>
            </a:r>
            <a:r>
              <a:rPr lang="en-US" altLang="zh-CN" sz="1800" dirty="0" smtClean="0"/>
              <a:t>Need to be checked</a:t>
            </a:r>
            <a:r>
              <a:rPr lang="zh-CN" altLang="en-US" sz="1800" dirty="0" smtClean="0"/>
              <a:t>）</a:t>
            </a:r>
            <a:endParaRPr lang="zh-CN" altLang="en-US" sz="1800" dirty="0"/>
          </a:p>
          <a:p>
            <a:pPr marL="0" indent="0">
              <a:lnSpc>
                <a:spcPct val="150000"/>
              </a:lnSpc>
              <a:buNone/>
            </a:pPr>
            <a:endParaRPr lang="zh-CN" altLang="en-US" sz="1800" dirty="0"/>
          </a:p>
        </p:txBody>
      </p:sp>
      <p:sp>
        <p:nvSpPr>
          <p:cNvPr id="4" name="标题 3"/>
          <p:cNvSpPr>
            <a:spLocks noGrp="1"/>
          </p:cNvSpPr>
          <p:nvPr>
            <p:ph type="title"/>
          </p:nvPr>
        </p:nvSpPr>
        <p:spPr/>
        <p:txBody>
          <a:bodyPr/>
          <a:lstStyle/>
          <a:p>
            <a:r>
              <a:rPr lang="en-US" altLang="zh-CN" sz="2400" dirty="0" smtClean="0"/>
              <a:t>Background</a:t>
            </a:r>
            <a:endParaRPr lang="zh-CN" altLang="en-US" sz="2400" dirty="0"/>
          </a:p>
        </p:txBody>
      </p:sp>
    </p:spTree>
    <p:extLst>
      <p:ext uri="{BB962C8B-B14F-4D97-AF65-F5344CB8AC3E}">
        <p14:creationId xmlns:p14="http://schemas.microsoft.com/office/powerpoint/2010/main" val="1291509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1821364572"/>
              </p:ext>
            </p:extLst>
          </p:nvPr>
        </p:nvGraphicFramePr>
        <p:xfrm>
          <a:off x="335252" y="1124744"/>
          <a:ext cx="8568952" cy="2988332"/>
        </p:xfrm>
        <a:graphic>
          <a:graphicData uri="http://schemas.openxmlformats.org/drawingml/2006/table">
            <a:tbl>
              <a:tblPr firstRow="1" bandRow="1">
                <a:tableStyleId>{5C22544A-7EE6-4342-B048-85BDC9FD1C3A}</a:tableStyleId>
              </a:tblPr>
              <a:tblGrid>
                <a:gridCol w="1140404"/>
                <a:gridCol w="1656184"/>
                <a:gridCol w="2664296"/>
                <a:gridCol w="1296144"/>
                <a:gridCol w="1811924"/>
              </a:tblGrid>
              <a:tr h="864096">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Terms</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TC100 UHD Terminology</a:t>
                      </a:r>
                      <a:br>
                        <a:rPr lang="en-US" sz="1400" b="1" i="0" u="none" strike="noStrike" dirty="0">
                          <a:solidFill>
                            <a:srgbClr val="000000"/>
                          </a:solidFill>
                          <a:effectLst/>
                          <a:latin typeface="微软雅黑" panose="020B0503020204020204" pitchFamily="34" charset="-122"/>
                          <a:ea typeface="微软雅黑" panose="020B0503020204020204" pitchFamily="34" charset="-122"/>
                        </a:rPr>
                      </a:br>
                      <a:r>
                        <a:rPr lang="en-US" sz="1400" b="1" i="0" u="none" strike="noStrike" dirty="0">
                          <a:solidFill>
                            <a:srgbClr val="000000"/>
                          </a:solidFill>
                          <a:effectLst/>
                          <a:latin typeface="微软雅黑" panose="020B0503020204020204" pitchFamily="34" charset="-122"/>
                          <a:ea typeface="微软雅黑" panose="020B0503020204020204" pitchFamily="34" charset="-122"/>
                        </a:rPr>
                        <a:t>(Working-draft)</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IEC 60050</a:t>
                      </a:r>
                    </a:p>
                  </a:txBody>
                  <a:tcPr marL="9525" marR="9525" marT="9525" marB="0" anchor="ctr"/>
                </a:tc>
                <a:tc>
                  <a:txBody>
                    <a:bodyPr/>
                    <a:lstStyle/>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TC110 </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OLED-1-2</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 FDIS</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Comments</a:t>
                      </a:r>
                    </a:p>
                  </a:txBody>
                  <a:tcPr marL="9525" marR="9525" marT="9525" marB="0" anchor="ctr"/>
                </a:tc>
              </a:tr>
              <a:tr h="2124236">
                <a:tc>
                  <a:txBody>
                    <a:bodyPr/>
                    <a:lstStyle/>
                    <a:p>
                      <a:pPr algn="ctr" fontAlgn="ctr">
                        <a:lnSpc>
                          <a:spcPct val="120000"/>
                        </a:lnSpc>
                      </a:pP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Response</a:t>
                      </a:r>
                    </a:p>
                    <a:p>
                      <a:pPr algn="ctr" fontAlgn="ctr">
                        <a:lnSpc>
                          <a:spcPct val="120000"/>
                        </a:lnSpc>
                      </a:pP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time</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Process time that television (monitor) pixel from dark to light, express as “rise time” and “fall time”</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431-02-12：the time from a sudden change of a control quantity until the corresponding change of an output quantity has reached a specified fraction of its final value</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generic term for "turn-on </a:t>
                      </a:r>
                      <a:r>
                        <a:rPr lang="en-US" sz="1400" b="0" i="0" u="none" strike="noStrike" dirty="0" err="1">
                          <a:solidFill>
                            <a:srgbClr val="000000"/>
                          </a:solidFill>
                          <a:effectLst/>
                          <a:latin typeface="微软雅黑" panose="020B0503020204020204" pitchFamily="34" charset="-122"/>
                          <a:ea typeface="微软雅黑" panose="020B0503020204020204" pitchFamily="34" charset="-122"/>
                        </a:rPr>
                        <a:t>time"and</a:t>
                      </a:r>
                      <a:r>
                        <a:rPr lang="en-US" sz="1400" b="0" i="0" u="none" strike="noStrike" dirty="0">
                          <a:solidFill>
                            <a:srgbClr val="000000"/>
                          </a:solidFill>
                          <a:effectLst/>
                          <a:latin typeface="微软雅黑" panose="020B0503020204020204" pitchFamily="34" charset="-122"/>
                          <a:ea typeface="微软雅黑" panose="020B0503020204020204" pitchFamily="34" charset="-122"/>
                        </a:rPr>
                        <a:t> "turn-off time"</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main contents are similar :</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"turn-on time" is the same meaning with "rise </a:t>
                      </a:r>
                      <a:r>
                        <a:rPr lang="en-US" sz="1400" b="0" i="0" u="none" strike="noStrike" dirty="0" err="1">
                          <a:solidFill>
                            <a:srgbClr val="000000"/>
                          </a:solidFill>
                          <a:effectLst/>
                          <a:latin typeface="微软雅黑" panose="020B0503020204020204" pitchFamily="34" charset="-122"/>
                          <a:ea typeface="微软雅黑" panose="020B0503020204020204" pitchFamily="34" charset="-122"/>
                        </a:rPr>
                        <a:t>time",and</a:t>
                      </a:r>
                      <a:r>
                        <a:rPr lang="en-US" sz="1400" b="0" i="0" u="none" strike="noStrike" dirty="0">
                          <a:solidFill>
                            <a:srgbClr val="000000"/>
                          </a:solidFill>
                          <a:effectLst/>
                          <a:latin typeface="微软雅黑" panose="020B0503020204020204" pitchFamily="34" charset="-122"/>
                          <a:ea typeface="微软雅黑" panose="020B0503020204020204" pitchFamily="34" charset="-122"/>
                        </a:rPr>
                        <a:t> "turn-off time" is the same meaning with "fall time"</a:t>
                      </a:r>
                    </a:p>
                  </a:txBody>
                  <a:tcPr marL="9525" marR="9525" marT="9525" marB="0" anchor="ctr"/>
                </a:tc>
              </a:tr>
            </a:tbl>
          </a:graphicData>
        </a:graphic>
      </p:graphicFrame>
    </p:spTree>
    <p:extLst>
      <p:ext uri="{BB962C8B-B14F-4D97-AF65-F5344CB8AC3E}">
        <p14:creationId xmlns:p14="http://schemas.microsoft.com/office/powerpoint/2010/main" val="3424283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113409846"/>
              </p:ext>
            </p:extLst>
          </p:nvPr>
        </p:nvGraphicFramePr>
        <p:xfrm>
          <a:off x="335252" y="836712"/>
          <a:ext cx="8568952" cy="5482197"/>
        </p:xfrm>
        <a:graphic>
          <a:graphicData uri="http://schemas.openxmlformats.org/drawingml/2006/table">
            <a:tbl>
              <a:tblPr firstRow="1" bandRow="1">
                <a:tableStyleId>{5C22544A-7EE6-4342-B048-85BDC9FD1C3A}</a:tableStyleId>
              </a:tblPr>
              <a:tblGrid>
                <a:gridCol w="1140404"/>
                <a:gridCol w="1656184"/>
                <a:gridCol w="2664296"/>
                <a:gridCol w="1368152"/>
                <a:gridCol w="1739916"/>
              </a:tblGrid>
              <a:tr h="864096">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Terms</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TC100 UHD Terminology</a:t>
                      </a:r>
                      <a:br>
                        <a:rPr lang="en-US" sz="1400" b="1" i="0" u="none" strike="noStrike" dirty="0">
                          <a:solidFill>
                            <a:srgbClr val="000000"/>
                          </a:solidFill>
                          <a:effectLst/>
                          <a:latin typeface="微软雅黑" panose="020B0503020204020204" pitchFamily="34" charset="-122"/>
                          <a:ea typeface="微软雅黑" panose="020B0503020204020204" pitchFamily="34" charset="-122"/>
                        </a:rPr>
                      </a:br>
                      <a:r>
                        <a:rPr lang="en-US" sz="1400" b="1" i="0" u="none" strike="noStrike" dirty="0">
                          <a:solidFill>
                            <a:srgbClr val="000000"/>
                          </a:solidFill>
                          <a:effectLst/>
                          <a:latin typeface="微软雅黑" panose="020B0503020204020204" pitchFamily="34" charset="-122"/>
                          <a:ea typeface="微软雅黑" panose="020B0503020204020204" pitchFamily="34" charset="-122"/>
                        </a:rPr>
                        <a:t>(Working-draft)</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IEC 60050</a:t>
                      </a:r>
                    </a:p>
                  </a:txBody>
                  <a:tcPr marL="9525" marR="9525" marT="9525" marB="0" anchor="ctr"/>
                </a:tc>
                <a:tc>
                  <a:txBody>
                    <a:bodyPr/>
                    <a:lstStyle/>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TC110 </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OLED-1-2</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 FDIS</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Comments</a:t>
                      </a:r>
                    </a:p>
                  </a:txBody>
                  <a:tcPr marL="9525" marR="9525" marT="9525" marB="0" anchor="ctr"/>
                </a:tc>
              </a:tr>
              <a:tr h="2124236">
                <a:tc>
                  <a:txBody>
                    <a:bodyPr/>
                    <a:lstStyle/>
                    <a:p>
                      <a:pPr algn="ctr" fontAlgn="ctr">
                        <a:lnSpc>
                          <a:spcPct val="120000"/>
                        </a:lnSpc>
                      </a:pPr>
                      <a:r>
                        <a:rPr lang="en-US" sz="1400" b="1" i="0" u="none" strike="noStrike" dirty="0">
                          <a:solidFill>
                            <a:srgbClr val="000000"/>
                          </a:solidFill>
                          <a:effectLst/>
                          <a:latin typeface="微软雅黑" panose="020B0503020204020204" pitchFamily="34" charset="-122"/>
                          <a:ea typeface="微软雅黑" panose="020B0503020204020204" pitchFamily="34" charset="-122"/>
                        </a:rPr>
                        <a:t>Rise time</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Time interval in which luminance changes from 10 % to 90 % after switching on</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521-05-22：time interval between the instants at which the magnitude of the pulse at the output terminals reaches specified lower and upper limits respectively when the semiconductor device is being switched from its non-conducting to its conducting state</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531-44-14：the time required for the photoelectric current to rise from a stated low percentage to a stated higher percentage of the maximum value when a steady state of radiation is instantaneously applied</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time interval at which luminance changes from 10% to 90% after swithching organic light emitting diode display driving voltage from OFF state to ON state. </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main contents are similar :</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key is "luminance changes from 10% to 90%"</a:t>
                      </a:r>
                    </a:p>
                  </a:txBody>
                  <a:tcPr marL="9525" marR="9525" marT="9525" marB="0" anchor="ctr"/>
                </a:tc>
              </a:tr>
            </a:tbl>
          </a:graphicData>
        </a:graphic>
      </p:graphicFrame>
    </p:spTree>
    <p:extLst>
      <p:ext uri="{BB962C8B-B14F-4D97-AF65-F5344CB8AC3E}">
        <p14:creationId xmlns:p14="http://schemas.microsoft.com/office/powerpoint/2010/main" val="1552086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853402394"/>
              </p:ext>
            </p:extLst>
          </p:nvPr>
        </p:nvGraphicFramePr>
        <p:xfrm>
          <a:off x="335252" y="836712"/>
          <a:ext cx="8568952" cy="5226165"/>
        </p:xfrm>
        <a:graphic>
          <a:graphicData uri="http://schemas.openxmlformats.org/drawingml/2006/table">
            <a:tbl>
              <a:tblPr firstRow="1" bandRow="1">
                <a:tableStyleId>{5C22544A-7EE6-4342-B048-85BDC9FD1C3A}</a:tableStyleId>
              </a:tblPr>
              <a:tblGrid>
                <a:gridCol w="1140404"/>
                <a:gridCol w="1656184"/>
                <a:gridCol w="2664296"/>
                <a:gridCol w="1368152"/>
                <a:gridCol w="1739916"/>
              </a:tblGrid>
              <a:tr h="864096">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Terms</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TC100 UHD Terminology</a:t>
                      </a:r>
                      <a:br>
                        <a:rPr lang="en-US" sz="1400" b="1" i="0" u="none" strike="noStrike" dirty="0">
                          <a:solidFill>
                            <a:srgbClr val="000000"/>
                          </a:solidFill>
                          <a:effectLst/>
                          <a:latin typeface="微软雅黑" panose="020B0503020204020204" pitchFamily="34" charset="-122"/>
                          <a:ea typeface="微软雅黑" panose="020B0503020204020204" pitchFamily="34" charset="-122"/>
                        </a:rPr>
                      </a:br>
                      <a:r>
                        <a:rPr lang="en-US" sz="1400" b="1" i="0" u="none" strike="noStrike" dirty="0">
                          <a:solidFill>
                            <a:srgbClr val="000000"/>
                          </a:solidFill>
                          <a:effectLst/>
                          <a:latin typeface="微软雅黑" panose="020B0503020204020204" pitchFamily="34" charset="-122"/>
                          <a:ea typeface="微软雅黑" panose="020B0503020204020204" pitchFamily="34" charset="-122"/>
                        </a:rPr>
                        <a:t>(Working-draft)</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IEC 60050</a:t>
                      </a:r>
                    </a:p>
                  </a:txBody>
                  <a:tcPr marL="9525" marR="9525" marT="9525" marB="0" anchor="ctr"/>
                </a:tc>
                <a:tc>
                  <a:txBody>
                    <a:bodyPr/>
                    <a:lstStyle/>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TC110 </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OLED-1-2</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 FDIS</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Comments</a:t>
                      </a:r>
                    </a:p>
                  </a:txBody>
                  <a:tcPr marL="9525" marR="9525" marT="9525" marB="0" anchor="ctr"/>
                </a:tc>
              </a:tr>
              <a:tr h="2124236">
                <a:tc>
                  <a:txBody>
                    <a:bodyPr/>
                    <a:lstStyle/>
                    <a:p>
                      <a:pPr algn="ctr" fontAlgn="ctr">
                        <a:lnSpc>
                          <a:spcPct val="120000"/>
                        </a:lnSpc>
                      </a:pPr>
                      <a:r>
                        <a:rPr lang="en-US" sz="1400" b="1" i="0" u="none" strike="noStrike" dirty="0">
                          <a:solidFill>
                            <a:srgbClr val="000000"/>
                          </a:solidFill>
                          <a:effectLst/>
                          <a:latin typeface="微软雅黑" panose="020B0503020204020204" pitchFamily="34" charset="-122"/>
                          <a:ea typeface="微软雅黑" panose="020B0503020204020204" pitchFamily="34" charset="-122"/>
                        </a:rPr>
                        <a:t>Fall time</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Time interval in which luminance change from 90 % to 10 % after switching off</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521-05-24：time interval between the instants at which the magnitude of the pulse at the output terminals reaches specified upper and lower limits respectively when a semiconductor device is being switched from its conducting to its non-conducting state </a:t>
                      </a:r>
                      <a:br>
                        <a:rPr lang="en-US" sz="1400" b="0" i="0" u="none" strike="noStrike">
                          <a:solidFill>
                            <a:srgbClr val="000000"/>
                          </a:solidFill>
                          <a:effectLst/>
                          <a:latin typeface="微软雅黑" panose="020B0503020204020204" pitchFamily="34" charset="-122"/>
                          <a:ea typeface="微软雅黑" panose="020B0503020204020204" pitchFamily="34" charset="-122"/>
                        </a:rPr>
                      </a:br>
                      <a:r>
                        <a:rPr lang="en-US" sz="1400" b="0" i="0" u="none" strike="noStrike">
                          <a:solidFill>
                            <a:srgbClr val="000000"/>
                          </a:solidFill>
                          <a:effectLst/>
                          <a:latin typeface="微软雅黑" panose="020B0503020204020204" pitchFamily="34" charset="-122"/>
                          <a:ea typeface="微软雅黑" panose="020B0503020204020204" pitchFamily="34" charset="-122"/>
                        </a:rPr>
                        <a:t>531-44-15：the time required for the photoelectric current to fall from a stated high percentage to a stated lower percentage of the maximum value when a steady state of radiation is instantaneously removed</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time interval between the sintants at which the luminance is 90% and 10% of between the luminance of the ON and OFF states.</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main contents are similar :</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key is "luminance changes from 90% to10%"</a:t>
                      </a:r>
                    </a:p>
                  </a:txBody>
                  <a:tcPr marL="9525" marR="9525" marT="9525" marB="0" anchor="ctr"/>
                </a:tc>
              </a:tr>
            </a:tbl>
          </a:graphicData>
        </a:graphic>
      </p:graphicFrame>
    </p:spTree>
    <p:extLst>
      <p:ext uri="{BB962C8B-B14F-4D97-AF65-F5344CB8AC3E}">
        <p14:creationId xmlns:p14="http://schemas.microsoft.com/office/powerpoint/2010/main" val="427094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013939285"/>
              </p:ext>
            </p:extLst>
          </p:nvPr>
        </p:nvGraphicFramePr>
        <p:xfrm>
          <a:off x="335252" y="836712"/>
          <a:ext cx="8568952" cy="3177909"/>
        </p:xfrm>
        <a:graphic>
          <a:graphicData uri="http://schemas.openxmlformats.org/drawingml/2006/table">
            <a:tbl>
              <a:tblPr firstRow="1" bandRow="1">
                <a:tableStyleId>{5C22544A-7EE6-4342-B048-85BDC9FD1C3A}</a:tableStyleId>
              </a:tblPr>
              <a:tblGrid>
                <a:gridCol w="1140404"/>
                <a:gridCol w="1656184"/>
                <a:gridCol w="2664296"/>
                <a:gridCol w="1368152"/>
                <a:gridCol w="1739916"/>
              </a:tblGrid>
              <a:tr h="864096">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Terms</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TC100 UHD Terminology</a:t>
                      </a:r>
                      <a:br>
                        <a:rPr lang="en-US" sz="1400" b="1" i="0" u="none" strike="noStrike" dirty="0">
                          <a:solidFill>
                            <a:srgbClr val="000000"/>
                          </a:solidFill>
                          <a:effectLst/>
                          <a:latin typeface="微软雅黑" panose="020B0503020204020204" pitchFamily="34" charset="-122"/>
                          <a:ea typeface="微软雅黑" panose="020B0503020204020204" pitchFamily="34" charset="-122"/>
                        </a:rPr>
                      </a:br>
                      <a:r>
                        <a:rPr lang="en-US" sz="1400" b="1" i="0" u="none" strike="noStrike" dirty="0">
                          <a:solidFill>
                            <a:srgbClr val="000000"/>
                          </a:solidFill>
                          <a:effectLst/>
                          <a:latin typeface="微软雅黑" panose="020B0503020204020204" pitchFamily="34" charset="-122"/>
                          <a:ea typeface="微软雅黑" panose="020B0503020204020204" pitchFamily="34" charset="-122"/>
                        </a:rPr>
                        <a:t>(Working-draft)</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IEC 60050</a:t>
                      </a:r>
                    </a:p>
                  </a:txBody>
                  <a:tcPr marL="9525" marR="9525" marT="9525" marB="0" anchor="ctr"/>
                </a:tc>
                <a:tc>
                  <a:txBody>
                    <a:bodyPr/>
                    <a:lstStyle/>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TC110 </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OLED-1-2</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 FDIS</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Comments</a:t>
                      </a:r>
                    </a:p>
                  </a:txBody>
                  <a:tcPr marL="9525" marR="9525" marT="9525" marB="0" anchor="ctr"/>
                </a:tc>
              </a:tr>
              <a:tr h="2124236">
                <a:tc>
                  <a:txBody>
                    <a:bodyPr/>
                    <a:lstStyle/>
                    <a:p>
                      <a:pPr algn="ctr" fontAlgn="ctr">
                        <a:lnSpc>
                          <a:spcPct val="120000"/>
                        </a:lnSpc>
                      </a:pPr>
                      <a:r>
                        <a:rPr lang="en-US" sz="1400" b="1" i="0" u="none" strike="noStrike" dirty="0">
                          <a:solidFill>
                            <a:srgbClr val="000000"/>
                          </a:solidFill>
                          <a:effectLst/>
                          <a:latin typeface="微软雅黑" panose="020B0503020204020204" pitchFamily="34" charset="-122"/>
                          <a:ea typeface="微软雅黑" panose="020B0503020204020204" pitchFamily="34" charset="-122"/>
                        </a:rPr>
                        <a:t>Residual image</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Phenomenon that still picture keep on screen with no input after inputting a still signal for long time</a:t>
                      </a:r>
                    </a:p>
                  </a:txBody>
                  <a:tcPr marL="9525" marR="9525" marT="9525" marB="0" anchor="ctr"/>
                </a:tc>
                <a:tc>
                  <a:txBody>
                    <a:bodyPr/>
                    <a:lstStyle/>
                    <a:p>
                      <a:pPr algn="l" fontAlgn="ctr">
                        <a:lnSpc>
                          <a:spcPct val="120000"/>
                        </a:lnSpc>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general term that refers to a burned-in image or a permanent image caused by long time static operation.</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main contents are similar :</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"still picture" is the same meaning with "permanent picture"</a:t>
                      </a:r>
                    </a:p>
                  </a:txBody>
                  <a:tcPr marL="9525" marR="9525" marT="9525" marB="0" anchor="ctr"/>
                </a:tc>
              </a:tr>
            </a:tbl>
          </a:graphicData>
        </a:graphic>
      </p:graphicFrame>
    </p:spTree>
    <p:extLst>
      <p:ext uri="{BB962C8B-B14F-4D97-AF65-F5344CB8AC3E}">
        <p14:creationId xmlns:p14="http://schemas.microsoft.com/office/powerpoint/2010/main" val="2562791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417463492"/>
              </p:ext>
            </p:extLst>
          </p:nvPr>
        </p:nvGraphicFramePr>
        <p:xfrm>
          <a:off x="335252" y="836712"/>
          <a:ext cx="8568952" cy="3177909"/>
        </p:xfrm>
        <a:graphic>
          <a:graphicData uri="http://schemas.openxmlformats.org/drawingml/2006/table">
            <a:tbl>
              <a:tblPr firstRow="1" bandRow="1">
                <a:tableStyleId>{5C22544A-7EE6-4342-B048-85BDC9FD1C3A}</a:tableStyleId>
              </a:tblPr>
              <a:tblGrid>
                <a:gridCol w="1140404"/>
                <a:gridCol w="1656184"/>
                <a:gridCol w="2664296"/>
                <a:gridCol w="1368152"/>
                <a:gridCol w="1739916"/>
              </a:tblGrid>
              <a:tr h="864096">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Terms</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TC100 UHD Terminology</a:t>
                      </a:r>
                      <a:br>
                        <a:rPr lang="en-US" sz="1400" b="1" i="0" u="none" strike="noStrike" dirty="0">
                          <a:solidFill>
                            <a:srgbClr val="000000"/>
                          </a:solidFill>
                          <a:effectLst/>
                          <a:latin typeface="微软雅黑" panose="020B0503020204020204" pitchFamily="34" charset="-122"/>
                          <a:ea typeface="微软雅黑" panose="020B0503020204020204" pitchFamily="34" charset="-122"/>
                        </a:rPr>
                      </a:br>
                      <a:r>
                        <a:rPr lang="en-US" sz="1400" b="1" i="0" u="none" strike="noStrike" dirty="0">
                          <a:solidFill>
                            <a:srgbClr val="000000"/>
                          </a:solidFill>
                          <a:effectLst/>
                          <a:latin typeface="微软雅黑" panose="020B0503020204020204" pitchFamily="34" charset="-122"/>
                          <a:ea typeface="微软雅黑" panose="020B0503020204020204" pitchFamily="34" charset="-122"/>
                        </a:rPr>
                        <a:t>(Working-draft)</a:t>
                      </a: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IEC 60050</a:t>
                      </a:r>
                    </a:p>
                  </a:txBody>
                  <a:tcPr marL="9525" marR="9525" marT="9525" marB="0" anchor="ctr"/>
                </a:tc>
                <a:tc>
                  <a:txBody>
                    <a:bodyPr/>
                    <a:lstStyle/>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TC110 </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OLED-1-2</a:t>
                      </a:r>
                    </a:p>
                    <a:p>
                      <a:pPr algn="ctr" fontAlgn="ctr"/>
                      <a:r>
                        <a:rPr lang="en-US" sz="1400" b="1" i="0" u="none" strike="noStrike" dirty="0" smtClean="0">
                          <a:solidFill>
                            <a:srgbClr val="000000"/>
                          </a:solidFill>
                          <a:effectLst/>
                          <a:latin typeface="微软雅黑" panose="020B0503020204020204" pitchFamily="34" charset="-122"/>
                          <a:ea typeface="微软雅黑" panose="020B0503020204020204" pitchFamily="34" charset="-122"/>
                        </a:rPr>
                        <a:t> FDIS</a:t>
                      </a:r>
                      <a:endParaRPr lang="en-US"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tc>
                <a:tc>
                  <a:txBody>
                    <a:bodyPr/>
                    <a:lstStyle/>
                    <a:p>
                      <a:pPr algn="ctr" fontAlgn="ctr"/>
                      <a:r>
                        <a:rPr lang="en-US" sz="1400" b="1" i="0" u="none" strike="noStrike" dirty="0">
                          <a:solidFill>
                            <a:srgbClr val="000000"/>
                          </a:solidFill>
                          <a:effectLst/>
                          <a:latin typeface="微软雅黑" panose="020B0503020204020204" pitchFamily="34" charset="-122"/>
                          <a:ea typeface="微软雅黑" panose="020B0503020204020204" pitchFamily="34" charset="-122"/>
                        </a:rPr>
                        <a:t>Comments</a:t>
                      </a:r>
                    </a:p>
                  </a:txBody>
                  <a:tcPr marL="9525" marR="9525" marT="9525" marB="0" anchor="ctr"/>
                </a:tc>
              </a:tr>
              <a:tr h="2124236">
                <a:tc>
                  <a:txBody>
                    <a:bodyPr/>
                    <a:lstStyle/>
                    <a:p>
                      <a:pPr algn="ctr" fontAlgn="ctr">
                        <a:lnSpc>
                          <a:spcPct val="120000"/>
                        </a:lnSpc>
                      </a:pPr>
                      <a:r>
                        <a:rPr lang="en-US" sz="1400" b="1" i="0" u="none" strike="noStrike" dirty="0" err="1">
                          <a:solidFill>
                            <a:srgbClr val="000000"/>
                          </a:solidFill>
                          <a:effectLst/>
                          <a:latin typeface="微软雅黑" panose="020B0503020204020204" pitchFamily="34" charset="-122"/>
                          <a:ea typeface="微软雅黑" panose="020B0503020204020204" pitchFamily="34" charset="-122"/>
                        </a:rPr>
                        <a:t>Colour</a:t>
                      </a:r>
                      <a:r>
                        <a:rPr lang="en-US" sz="1400" b="1" i="0" u="none" strike="noStrike" dirty="0">
                          <a:solidFill>
                            <a:srgbClr val="000000"/>
                          </a:solidFill>
                          <a:effectLst/>
                          <a:latin typeface="微软雅黑" panose="020B0503020204020204" pitchFamily="34" charset="-122"/>
                          <a:ea typeface="微软雅黑" panose="020B0503020204020204" pitchFamily="34" charset="-122"/>
                        </a:rPr>
                        <a:t> gamut area</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Ratio of RGB triangle gamut area or all colours polygon gamut area and the spectral colour gamut as defined in CIE 1976 (u’,v’) space</a:t>
                      </a:r>
                    </a:p>
                  </a:txBody>
                  <a:tcPr marL="9525" marR="9525" marT="9525" marB="0" anchor="ctr"/>
                </a:tc>
                <a:tc>
                  <a:txBody>
                    <a:bodyPr/>
                    <a:lstStyle/>
                    <a:p>
                      <a:pPr algn="l" fontAlgn="ctr">
                        <a:lnSpc>
                          <a:spcPct val="120000"/>
                        </a:lnSpc>
                      </a:pP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a:t>
                      </a:r>
                    </a:p>
                  </a:txBody>
                  <a:tcPr marL="9525" marR="9525" marT="9525" marB="0" anchor="ctr"/>
                </a:tc>
                <a:tc>
                  <a:txBody>
                    <a:bodyPr/>
                    <a:lstStyle/>
                    <a:p>
                      <a:pPr algn="l" fontAlgn="ctr">
                        <a:lnSpc>
                          <a:spcPct val="120000"/>
                        </a:lnSpc>
                      </a:pPr>
                      <a:r>
                        <a:rPr lang="en-US" sz="1400" b="0" i="0" u="none" strike="noStrike">
                          <a:solidFill>
                            <a:srgbClr val="000000"/>
                          </a:solidFill>
                          <a:effectLst/>
                          <a:latin typeface="微软雅黑" panose="020B0503020204020204" pitchFamily="34" charset="-122"/>
                          <a:ea typeface="微软雅黑" panose="020B0503020204020204" pitchFamily="34" charset="-122"/>
                        </a:rPr>
                        <a:t>range of colors that can be reproduced by an organic light emitting diode display panel.</a:t>
                      </a:r>
                    </a:p>
                  </a:txBody>
                  <a:tcPr marL="9525" marR="9525" marT="9525" marB="0" anchor="ctr"/>
                </a:tc>
                <a:tc>
                  <a:txBody>
                    <a:bodyPr/>
                    <a:lstStyle/>
                    <a:p>
                      <a:pPr algn="l" fontAlgn="ctr">
                        <a:lnSpc>
                          <a:spcPct val="120000"/>
                        </a:lnSpc>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the main contents are similar :</a:t>
                      </a:r>
                      <a:br>
                        <a:rPr lang="en-US" sz="1400" b="0" i="0" u="none" strike="noStrike" dirty="0">
                          <a:solidFill>
                            <a:srgbClr val="000000"/>
                          </a:solidFill>
                          <a:effectLst/>
                          <a:latin typeface="微软雅黑" panose="020B0503020204020204" pitchFamily="34" charset="-122"/>
                          <a:ea typeface="微软雅黑" panose="020B0503020204020204" pitchFamily="34" charset="-122"/>
                        </a:rPr>
                      </a:br>
                      <a:r>
                        <a:rPr lang="en-US" sz="1400" b="0" i="0" u="none" strike="noStrike" dirty="0">
                          <a:solidFill>
                            <a:srgbClr val="000000"/>
                          </a:solidFill>
                          <a:effectLst/>
                          <a:latin typeface="微软雅黑" panose="020B0503020204020204" pitchFamily="34" charset="-122"/>
                          <a:ea typeface="微软雅黑" panose="020B0503020204020204" pitchFamily="34" charset="-122"/>
                        </a:rPr>
                        <a:t>"range of colors" is the same meaning with "Ratio of RGB triangle gamut"</a:t>
                      </a:r>
                    </a:p>
                  </a:txBody>
                  <a:tcPr marL="9525" marR="9525" marT="9525" marB="0" anchor="ctr"/>
                </a:tc>
              </a:tr>
            </a:tbl>
          </a:graphicData>
        </a:graphic>
      </p:graphicFrame>
    </p:spTree>
    <p:extLst>
      <p:ext uri="{BB962C8B-B14F-4D97-AF65-F5344CB8AC3E}">
        <p14:creationId xmlns:p14="http://schemas.microsoft.com/office/powerpoint/2010/main" val="128606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252" y="188641"/>
            <a:ext cx="6108955" cy="576064"/>
          </a:xfrm>
        </p:spPr>
        <p:txBody>
          <a:bodyPr/>
          <a:lstStyle/>
          <a:p>
            <a:r>
              <a:rPr lang="en-US" altLang="zh-CN" dirty="0" smtClean="0"/>
              <a:t>Terminology Analysis &amp; Suggestions</a:t>
            </a:r>
            <a:endParaRPr lang="zh-CN" altLang="en-US" dirty="0"/>
          </a:p>
        </p:txBody>
      </p:sp>
      <p:sp>
        <p:nvSpPr>
          <p:cNvPr id="5" name="矩形 4"/>
          <p:cNvSpPr/>
          <p:nvPr/>
        </p:nvSpPr>
        <p:spPr>
          <a:xfrm>
            <a:off x="539552" y="1412776"/>
            <a:ext cx="7920880" cy="2414059"/>
          </a:xfrm>
          <a:prstGeom prst="rect">
            <a:avLst/>
          </a:prstGeom>
        </p:spPr>
        <p:txBody>
          <a:bodyPr wrap="square">
            <a:spAutoFit/>
          </a:bodyPr>
          <a:lstStyle/>
          <a:p>
            <a:pPr>
              <a:lnSpc>
                <a:spcPct val="200000"/>
              </a:lnSpc>
            </a:pPr>
            <a:r>
              <a:rPr lang="en-US" altLang="zh-CN" sz="1900" b="1" dirty="0" smtClean="0">
                <a:latin typeface="微软雅黑" panose="020B0503020204020204" pitchFamily="34" charset="-122"/>
                <a:ea typeface="微软雅黑" panose="020B0503020204020204" pitchFamily="34" charset="-122"/>
              </a:rPr>
              <a:t>Conclusion</a:t>
            </a:r>
            <a:r>
              <a:rPr lang="en-US" altLang="zh-CN" sz="1900" b="1" dirty="0" smtClean="0">
                <a:latin typeface="微软雅黑" panose="020B0503020204020204" pitchFamily="34" charset="-122"/>
                <a:ea typeface="微软雅黑" panose="020B0503020204020204" pitchFamily="34" charset="-122"/>
              </a:rPr>
              <a:t>:</a:t>
            </a:r>
          </a:p>
          <a:p>
            <a:pPr>
              <a:lnSpc>
                <a:spcPct val="200000"/>
              </a:lnSpc>
            </a:pPr>
            <a:endParaRPr lang="en-US" altLang="zh-CN" sz="800" b="1" dirty="0" smtClean="0">
              <a:latin typeface="微软雅黑" panose="020B0503020204020204" pitchFamily="34" charset="-122"/>
              <a:ea typeface="微软雅黑" panose="020B0503020204020204" pitchFamily="34" charset="-122"/>
            </a:endParaRPr>
          </a:p>
          <a:p>
            <a:pPr>
              <a:lnSpc>
                <a:spcPct val="200000"/>
              </a:lnSpc>
            </a:pPr>
            <a:r>
              <a:rPr lang="en-US" altLang="zh-CN" sz="1700" dirty="0" smtClean="0">
                <a:latin typeface="微软雅黑" panose="020B0503020204020204" pitchFamily="34" charset="-122"/>
                <a:ea typeface="微软雅黑" panose="020B0503020204020204" pitchFamily="34" charset="-122"/>
              </a:rPr>
              <a:t>-. We found some </a:t>
            </a:r>
            <a:r>
              <a:rPr lang="en-US" altLang="zh-CN" sz="1700" dirty="0">
                <a:latin typeface="微软雅黑" panose="020B0503020204020204" pitchFamily="34" charset="-122"/>
                <a:ea typeface="微软雅黑" panose="020B0503020204020204" pitchFamily="34" charset="-122"/>
              </a:rPr>
              <a:t>terms in IEC TC100 UHD Terminology </a:t>
            </a:r>
            <a:r>
              <a:rPr lang="en-US" altLang="zh-CN" sz="1700" dirty="0" smtClean="0">
                <a:latin typeface="微软雅黑" panose="020B0503020204020204" pitchFamily="34" charset="-122"/>
                <a:ea typeface="微软雅黑" panose="020B0503020204020204" pitchFamily="34" charset="-122"/>
              </a:rPr>
              <a:t>already has definition </a:t>
            </a:r>
            <a:r>
              <a:rPr lang="en-US" altLang="zh-CN" sz="1700" dirty="0">
                <a:latin typeface="微软雅黑" panose="020B0503020204020204" pitchFamily="34" charset="-122"/>
                <a:ea typeface="微软雅黑" panose="020B0503020204020204" pitchFamily="34" charset="-122"/>
              </a:rPr>
              <a:t>in other IEC </a:t>
            </a:r>
            <a:r>
              <a:rPr lang="en-US" altLang="zh-CN" sz="1700" dirty="0" smtClean="0">
                <a:latin typeface="微软雅黑" panose="020B0503020204020204" pitchFamily="34" charset="-122"/>
                <a:ea typeface="微软雅黑" panose="020B0503020204020204" pitchFamily="34" charset="-122"/>
              </a:rPr>
              <a:t>standards, So </a:t>
            </a:r>
            <a:r>
              <a:rPr lang="en-US" altLang="zh-CN" sz="1700" dirty="0">
                <a:latin typeface="微软雅黑" panose="020B0503020204020204" pitchFamily="34" charset="-122"/>
                <a:ea typeface="微软雅黑" panose="020B0503020204020204" pitchFamily="34" charset="-122"/>
              </a:rPr>
              <a:t>l</a:t>
            </a:r>
            <a:r>
              <a:rPr lang="en-US" altLang="zh-CN" sz="1700" dirty="0" smtClean="0">
                <a:latin typeface="微软雅黑" panose="020B0503020204020204" pitchFamily="34" charset="-122"/>
                <a:ea typeface="微软雅黑" panose="020B0503020204020204" pitchFamily="34" charset="-122"/>
              </a:rPr>
              <a:t>ack </a:t>
            </a:r>
            <a:r>
              <a:rPr lang="en-US" altLang="zh-CN" sz="1700" dirty="0">
                <a:latin typeface="微软雅黑" panose="020B0503020204020204" pitchFamily="34" charset="-122"/>
                <a:ea typeface="微软雅黑" panose="020B0503020204020204" pitchFamily="34" charset="-122"/>
              </a:rPr>
              <a:t>of necessity of establishing this </a:t>
            </a:r>
            <a:r>
              <a:rPr lang="en-US" altLang="zh-CN" sz="1700" dirty="0" smtClean="0">
                <a:latin typeface="微软雅黑" panose="020B0503020204020204" pitchFamily="34" charset="-122"/>
                <a:ea typeface="微软雅黑" panose="020B0503020204020204" pitchFamily="34" charset="-122"/>
              </a:rPr>
              <a:t>standard at this stage.</a:t>
            </a:r>
            <a:endParaRPr lang="zh-CN" altLang="en-US" sz="17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5400708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519</Words>
  <Application>Microsoft Office PowerPoint</Application>
  <PresentationFormat>全屏显示(4:3)</PresentationFormat>
  <Paragraphs>82</Paragraphs>
  <Slides>8</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宋体</vt:lpstr>
      <vt:lpstr>微软雅黑</vt:lpstr>
      <vt:lpstr>Arial</vt:lpstr>
      <vt:lpstr>Calibri</vt:lpstr>
      <vt:lpstr>Office 主题​​</vt:lpstr>
      <vt:lpstr>UHD Terminology Analysis &amp; Suggestions</vt:lpstr>
      <vt:lpstr>Background</vt:lpstr>
      <vt:lpstr>Terminology Analysis &amp; Suggestions</vt:lpstr>
      <vt:lpstr>Terminology Analysis &amp; Suggestions</vt:lpstr>
      <vt:lpstr>Terminology Analysis &amp; Suggestions</vt:lpstr>
      <vt:lpstr>Terminology Analysis &amp; Suggestions</vt:lpstr>
      <vt:lpstr>Terminology Analysis &amp; Suggestions</vt:lpstr>
      <vt:lpstr>Terminology Analysis &amp; Suggestions</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刘晓光</dc:creator>
  <cp:lastModifiedBy>徐超</cp:lastModifiedBy>
  <cp:revision>39</cp:revision>
  <dcterms:created xsi:type="dcterms:W3CDTF">2014-09-15T01:06:36Z</dcterms:created>
  <dcterms:modified xsi:type="dcterms:W3CDTF">2016-09-22T01:58:09Z</dcterms:modified>
</cp:coreProperties>
</file>