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54B551-C4AB-4CD5-ABE8-1E76EB379036}" type="datetimeFigureOut">
              <a:rPr lang="en-US" smtClean="0"/>
              <a:pPr/>
              <a:t>5/14/2014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B94EF8-958B-4835-9EC6-5438CC791C0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Power measurement of battery chargers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000504"/>
            <a:ext cx="6400800" cy="1752600"/>
          </a:xfrm>
        </p:spPr>
        <p:txBody>
          <a:bodyPr/>
          <a:lstStyle/>
          <a:p>
            <a:r>
              <a:rPr lang="en-AU" dirty="0" smtClean="0"/>
              <a:t>Presented by Keith Jones at TC 100 AGS 21</a:t>
            </a:r>
            <a:r>
              <a:rPr lang="en-AU" baseline="30000" dirty="0" smtClean="0"/>
              <a:t>st</a:t>
            </a:r>
            <a:r>
              <a:rPr lang="en-AU" dirty="0" smtClean="0"/>
              <a:t> May 2014.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battery charging systems include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en-US" dirty="0" smtClean="0"/>
              <a:t>Electronic devices with a battery that are normally charged from </a:t>
            </a:r>
            <a:r>
              <a:rPr lang="en-US" dirty="0" smtClean="0"/>
              <a:t>AC mains power </a:t>
            </a:r>
            <a:r>
              <a:rPr lang="en-US" dirty="0" smtClean="0"/>
              <a:t>or </a:t>
            </a:r>
            <a:r>
              <a:rPr lang="en-US" dirty="0" smtClean="0"/>
              <a:t>a DC </a:t>
            </a:r>
            <a:r>
              <a:rPr lang="en-US" dirty="0" smtClean="0"/>
              <a:t>input voltage through an </a:t>
            </a:r>
            <a:r>
              <a:rPr lang="en-US" dirty="0" smtClean="0"/>
              <a:t>external </a:t>
            </a:r>
            <a:r>
              <a:rPr lang="en-US" dirty="0" smtClean="0"/>
              <a:t>power supply </a:t>
            </a:r>
            <a:r>
              <a:rPr lang="en-US" dirty="0" smtClean="0"/>
              <a:t>and/or </a:t>
            </a:r>
            <a:r>
              <a:rPr lang="en-US" dirty="0" smtClean="0"/>
              <a:t>a dedicated battery charger;</a:t>
            </a:r>
            <a:endParaRPr lang="en-AU" dirty="0" smtClean="0"/>
          </a:p>
          <a:p>
            <a:pPr lvl="0" fontAlgn="base"/>
            <a:r>
              <a:rPr lang="en-US" dirty="0" smtClean="0"/>
              <a:t>the battery and battery charger components of devices that are designed to run on battery power during part or all of their operations;</a:t>
            </a:r>
            <a:endParaRPr lang="en-AU" dirty="0" smtClean="0"/>
          </a:p>
          <a:p>
            <a:pPr lvl="0" fontAlgn="base"/>
            <a:r>
              <a:rPr lang="en-US" dirty="0" smtClean="0"/>
              <a:t>dedicated battery systems primarily designed for electrical or emergency backup;</a:t>
            </a:r>
            <a:endParaRPr lang="en-AU" dirty="0" smtClean="0"/>
          </a:p>
          <a:p>
            <a:pPr lvl="0" fontAlgn="base"/>
            <a:r>
              <a:rPr lang="en-US" dirty="0" smtClean="0"/>
              <a:t>devices whose primary function is to charge </a:t>
            </a:r>
            <a:r>
              <a:rPr lang="en-US" dirty="0" smtClean="0"/>
              <a:t>batteries These </a:t>
            </a:r>
            <a:r>
              <a:rPr lang="en-US" dirty="0" smtClean="0"/>
              <a:t>units include chargers for power tool batteries and chargers for automotive, AA, AAA, C, D, or 9 V rechargeable batteries, as well as chargers for batteries used in larger industrial motive equipment.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range of products which include or use battery chargers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sz="3600" dirty="0" smtClean="0"/>
              <a:t>Consumer electronics and ICT products</a:t>
            </a:r>
            <a:endParaRPr lang="en-AU" sz="3600" dirty="0" smtClean="0"/>
          </a:p>
          <a:p>
            <a:pPr lvl="0" fontAlgn="base"/>
            <a:r>
              <a:rPr lang="en-US" sz="3600" dirty="0" smtClean="0"/>
              <a:t>Commercial and industrial equipment and instruments</a:t>
            </a:r>
            <a:endParaRPr lang="en-AU" sz="3600" dirty="0" smtClean="0"/>
          </a:p>
          <a:p>
            <a:pPr lvl="0" fontAlgn="base"/>
            <a:r>
              <a:rPr lang="en-US" sz="3600" dirty="0" smtClean="0"/>
              <a:t>Electric vehicles</a:t>
            </a:r>
            <a:endParaRPr lang="en-AU" sz="3600" dirty="0" smtClean="0"/>
          </a:p>
          <a:p>
            <a:pPr lvl="0" fontAlgn="base"/>
            <a:r>
              <a:rPr lang="en-US" sz="3600" dirty="0" smtClean="0"/>
              <a:t>Uninterruptable power supplies</a:t>
            </a:r>
            <a:endParaRPr lang="en-AU" sz="3600" dirty="0" smtClean="0"/>
          </a:p>
          <a:p>
            <a:pPr lvl="0" fontAlgn="base"/>
            <a:r>
              <a:rPr lang="en-US" sz="3600" dirty="0" smtClean="0"/>
              <a:t>Emergency lighting and security systems.</a:t>
            </a:r>
            <a:endParaRPr lang="en-AU" sz="3600" dirty="0" smtClean="0"/>
          </a:p>
          <a:p>
            <a:pPr lvl="0" fontAlgn="base">
              <a:buNone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Battery Charger Energy Use and Potential Energy Savings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energy used by battery chargers is has been estimated to be approximately 2% of the USA electricity usage. It is also estimated that this energy use could be reduced by approximately 30% at reasonable cost using readily available technology.</a:t>
            </a:r>
          </a:p>
          <a:p>
            <a:pPr fontAlgn="base"/>
            <a:r>
              <a:rPr lang="en-US" sz="2000" dirty="0" smtClean="0"/>
              <a:t>In Australia around 15 million products involving battery chargers are sold annually. The majority of these are consumer electronic products</a:t>
            </a:r>
          </a:p>
          <a:p>
            <a:pPr fontAlgn="base"/>
            <a:r>
              <a:rPr lang="en-US" sz="2000" dirty="0" smtClean="0"/>
              <a:t>It Australia is estimated that the annual energy consumption for battery chargers is 3,370.</a:t>
            </a:r>
            <a:endParaRPr lang="en-AU" sz="2000" dirty="0" smtClean="0"/>
          </a:p>
          <a:p>
            <a:pPr fontAlgn="base"/>
            <a:r>
              <a:rPr lang="en-US" sz="2000" dirty="0" smtClean="0"/>
              <a:t>typical battery charger is only around 13% efficient when charging over a 24 hour period and there is wide variation in the efficiency of existing chargers.</a:t>
            </a:r>
            <a:endParaRPr lang="en-AU" sz="2000" dirty="0" smtClean="0"/>
          </a:p>
          <a:p>
            <a:pPr fontAlgn="base"/>
            <a:r>
              <a:rPr lang="en-US" sz="2000" dirty="0" smtClean="0"/>
              <a:t>It is estimated that in Australia around 5,300 </a:t>
            </a:r>
            <a:r>
              <a:rPr lang="en-US" sz="2000" dirty="0" err="1" smtClean="0"/>
              <a:t>GWh</a:t>
            </a:r>
            <a:r>
              <a:rPr lang="en-US" sz="2000" dirty="0" smtClean="0"/>
              <a:t> (4.4 </a:t>
            </a:r>
            <a:r>
              <a:rPr lang="en-US" sz="2000" dirty="0" err="1" smtClean="0"/>
              <a:t>Mtonnes</a:t>
            </a:r>
            <a:r>
              <a:rPr lang="en-US" sz="2000" dirty="0" smtClean="0"/>
              <a:t> CO2) could be saved over a ten year period from improvements of battery charger efficiency. </a:t>
            </a:r>
            <a:endParaRPr lang="en-AU" sz="2000" dirty="0" smtClean="0"/>
          </a:p>
          <a:p>
            <a:endParaRPr lang="en-AU" sz="18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Battery Charger Energy Programmes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USA</a:t>
            </a:r>
          </a:p>
          <a:p>
            <a:pPr lvl="1"/>
            <a:r>
              <a:rPr lang="en-US" dirty="0" smtClean="0"/>
              <a:t>Energy </a:t>
            </a:r>
            <a:r>
              <a:rPr lang="en-US" dirty="0" smtClean="0"/>
              <a:t>Star</a:t>
            </a:r>
          </a:p>
          <a:p>
            <a:pPr lvl="1"/>
            <a:r>
              <a:rPr lang="en-US" dirty="0" smtClean="0"/>
              <a:t>Department of Energy (DOE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California Energy Commission (CEC</a:t>
            </a:r>
            <a:r>
              <a:rPr lang="en-US" dirty="0" smtClean="0"/>
              <a:t>)</a:t>
            </a:r>
          </a:p>
          <a:p>
            <a:r>
              <a:rPr lang="en-US" dirty="0" smtClean="0"/>
              <a:t>Korea</a:t>
            </a:r>
          </a:p>
          <a:p>
            <a:r>
              <a:rPr lang="en-US" dirty="0" smtClean="0"/>
              <a:t>Australia/New Zealand currently preparing a Regulatory Impact Statement with the aim of introducing regulation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Small Consumer and Non Consumer Battery Chargers.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571612"/>
          <a:ext cx="8072496" cy="5097013"/>
        </p:xfrm>
        <a:graphic>
          <a:graphicData uri="http://schemas.openxmlformats.org/drawingml/2006/table">
            <a:tbl>
              <a:tblPr/>
              <a:tblGrid>
                <a:gridCol w="4036248"/>
                <a:gridCol w="4036248"/>
              </a:tblGrid>
              <a:tr h="300860">
                <a:tc rowSpan="13">
                  <a:txBody>
                    <a:bodyPr/>
                    <a:lstStyle/>
                    <a:p>
                      <a:pPr marL="67310" algn="ctr" fontAlgn="base">
                        <a:lnSpc>
                          <a:spcPts val="770"/>
                        </a:lnSpc>
                        <a:spcBef>
                          <a:spcPts val="315"/>
                        </a:spcBef>
                        <a:spcAft>
                          <a:spcPts val="1828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latin typeface="Georgia"/>
                        <a:ea typeface="Georgia"/>
                      </a:endParaRPr>
                    </a:p>
                    <a:p>
                      <a:pPr marL="67310" algn="ctr" fontAlgn="base">
                        <a:lnSpc>
                          <a:spcPts val="770"/>
                        </a:lnSpc>
                        <a:spcBef>
                          <a:spcPts val="315"/>
                        </a:spcBef>
                        <a:spcAft>
                          <a:spcPts val="1828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Georgia"/>
                          <a:ea typeface="Georgia"/>
                        </a:rPr>
                        <a:t>Small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</a:rPr>
                        <a:t>Consumer</a:t>
                      </a:r>
                      <a:endParaRPr lang="en-AU" sz="1600" dirty="0">
                        <a:latin typeface="Times New Roman"/>
                        <a:ea typeface="PMingLiU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90"/>
                        </a:lnSpc>
                        <a:spcBef>
                          <a:spcPts val="315"/>
                        </a:spcBef>
                        <a:spcAft>
                          <a:spcPts val="26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Auto/Marine/RV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1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90"/>
                        </a:spcBef>
                        <a:spcAft>
                          <a:spcPts val="31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Mobile Phones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65"/>
                        </a:spcBef>
                        <a:spcAft>
                          <a:spcPts val="33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Cordless Phones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65"/>
                        </a:spcBef>
                        <a:spcAft>
                          <a:spcPts val="36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Personal Audio Electronics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85"/>
                        </a:lnSpc>
                        <a:spcBef>
                          <a:spcPts val="390"/>
                        </a:spcBef>
                        <a:spcAft>
                          <a:spcPts val="26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Emergency Systems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1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90"/>
                        </a:lnSpc>
                        <a:spcBef>
                          <a:spcPts val="390"/>
                        </a:spcBef>
                        <a:spcAft>
                          <a:spcPts val="28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Laptops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65"/>
                        </a:spcBef>
                        <a:spcAft>
                          <a:spcPts val="33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Personal Care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90"/>
                        </a:spcBef>
                        <a:spcAft>
                          <a:spcPts val="34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Personal Electric Vehicles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0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90"/>
                        </a:spcBef>
                        <a:spcAft>
                          <a:spcPts val="29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Portable Electronics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90"/>
                        </a:lnSpc>
                        <a:spcBef>
                          <a:spcPts val="365"/>
                        </a:spcBef>
                        <a:spcAft>
                          <a:spcPts val="28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Portable Lighting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90"/>
                        </a:spcBef>
                        <a:spcAft>
                          <a:spcPts val="31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Power Tools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0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90"/>
                        </a:lnSpc>
                        <a:spcBef>
                          <a:spcPts val="385"/>
                        </a:spcBef>
                        <a:spcAft>
                          <a:spcPts val="31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Universal Battery Charger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85"/>
                        </a:lnSpc>
                        <a:spcBef>
                          <a:spcPts val="365"/>
                        </a:spcBef>
                        <a:spcAft>
                          <a:spcPts val="33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Golf Carts/Electric Carts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43">
                <a:tc rowSpan="3">
                  <a:txBody>
                    <a:bodyPr/>
                    <a:lstStyle/>
                    <a:p>
                      <a:pPr marL="67310" algn="ctr" fontAlgn="base">
                        <a:lnSpc>
                          <a:spcPts val="770"/>
                        </a:lnSpc>
                        <a:spcBef>
                          <a:spcPts val="385"/>
                        </a:spcBef>
                        <a:spcAft>
                          <a:spcPts val="3305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latin typeface="Georgia"/>
                        <a:ea typeface="Georgia"/>
                      </a:endParaRPr>
                    </a:p>
                    <a:p>
                      <a:pPr marL="67310" algn="ctr" fontAlgn="base">
                        <a:lnSpc>
                          <a:spcPts val="770"/>
                        </a:lnSpc>
                        <a:spcBef>
                          <a:spcPts val="385"/>
                        </a:spcBef>
                        <a:spcAft>
                          <a:spcPts val="3305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Georgia"/>
                          <a:ea typeface="Georgia"/>
                        </a:rPr>
                        <a:t>Small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</a:rPr>
                        <a:t>Non-consumer</a:t>
                      </a:r>
                      <a:endParaRPr lang="en-AU" sz="1600" dirty="0">
                        <a:latin typeface="Times New Roman"/>
                        <a:ea typeface="PMingLiU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90"/>
                        </a:lnSpc>
                        <a:spcBef>
                          <a:spcPts val="385"/>
                        </a:spcBef>
                        <a:spcAft>
                          <a:spcPts val="26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Emergency Backup Lighting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60"/>
                        </a:lnSpc>
                        <a:spcBef>
                          <a:spcPts val="390"/>
                        </a:spcBef>
                        <a:spcAft>
                          <a:spcPts val="315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Handheld Barcode Scanners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0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265" fontAlgn="base">
                        <a:lnSpc>
                          <a:spcPts val="785"/>
                        </a:lnSpc>
                        <a:spcBef>
                          <a:spcPts val="390"/>
                        </a:spcBef>
                        <a:spcAft>
                          <a:spcPts val="31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Georgia"/>
                          <a:ea typeface="Georgia"/>
                        </a:rPr>
                        <a:t>Two-Way Radios</a:t>
                      </a:r>
                      <a:endParaRPr lang="en-AU" sz="1600" dirty="0">
                        <a:solidFill>
                          <a:schemeClr val="bg1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Proposal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An international standard for the measurement of power consumption for battery chargers will assist  development of Schemes to improve battery charger efficiency and energy consumption.</a:t>
            </a:r>
          </a:p>
          <a:p>
            <a:r>
              <a:rPr lang="en-AU" dirty="0" smtClean="0"/>
              <a:t>The standard should cover single phase small consumer and non consumer battery chargers.</a:t>
            </a:r>
          </a:p>
          <a:p>
            <a:r>
              <a:rPr lang="en-AU" dirty="0" smtClean="0"/>
              <a:t>The standard should be compatible with current regional test methodologies.</a:t>
            </a:r>
          </a:p>
          <a:p>
            <a:r>
              <a:rPr lang="en-AU" dirty="0" smtClean="0"/>
              <a:t>Should External Power Supplies also be covered?</a:t>
            </a:r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624</TotalTime>
  <Words>452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Power measurement of battery chargers</vt:lpstr>
      <vt:lpstr>Typical battery charging systems include</vt:lpstr>
      <vt:lpstr>range of products which include or use battery chargers </vt:lpstr>
      <vt:lpstr>Battery Charger Energy Use and Potential Energy Savings</vt:lpstr>
      <vt:lpstr>Battery Charger Energy Programmes</vt:lpstr>
      <vt:lpstr>Small Consumer and Non Consumer Battery Chargers.</vt:lpstr>
      <vt:lpstr>Proposal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keithj</dc:creator>
  <cp:lastModifiedBy>keithj</cp:lastModifiedBy>
  <cp:revision>60</cp:revision>
  <dcterms:created xsi:type="dcterms:W3CDTF">2014-05-13T06:30:50Z</dcterms:created>
  <dcterms:modified xsi:type="dcterms:W3CDTF">2014-05-14T10:03:32Z</dcterms:modified>
</cp:coreProperties>
</file>