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1"/>
  </p:sldMasterIdLst>
  <p:notesMasterIdLst>
    <p:notesMasterId r:id="rId9"/>
  </p:notesMasterIdLst>
  <p:sldIdLst>
    <p:sldId id="256" r:id="rId2"/>
    <p:sldId id="390" r:id="rId3"/>
    <p:sldId id="337" r:id="rId4"/>
    <p:sldId id="391" r:id="rId5"/>
    <p:sldId id="392" r:id="rId6"/>
    <p:sldId id="393" r:id="rId7"/>
    <p:sldId id="39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3300"/>
    <a:srgbClr val="008000"/>
    <a:srgbClr val="0033CC"/>
    <a:srgbClr val="33CC33"/>
    <a:srgbClr val="3891A7"/>
    <a:srgbClr val="DAA206"/>
    <a:srgbClr val="57231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86" autoAdjust="0"/>
    <p:restoredTop sz="94660"/>
  </p:normalViewPr>
  <p:slideViewPr>
    <p:cSldViewPr>
      <p:cViewPr>
        <p:scale>
          <a:sx n="66" d="100"/>
          <a:sy n="66" d="100"/>
        </p:scale>
        <p:origin x="-1363" y="-1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59B1CEA-A75B-4CCC-B1B4-BBEC14054DD7}" type="datetimeFigureOut">
              <a:rPr lang="en-US"/>
              <a:pPr>
                <a:defRPr/>
              </a:pPr>
              <a:t>10/17/2012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440200B-494B-48B2-AE7A-5687BB3F97C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BFA0EC-9E51-41CF-B92B-026A37EE379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noProof="1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295AA8-63D0-4A97-8460-05D460C7A542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BD76D7-BE2B-473A-A70A-226D0549E05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FE8164-14F9-45AC-BDD3-ECA1863CE21E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907E85-8172-4DF7-B704-855C3E4045F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997A33-F2A9-4AA6-998A-F730E9CD4DB8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0961D7-9091-4348-ACD7-EF5C965F2E5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B16A2AA-E765-4D9C-B9A0-9CC427FC60C5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6720FD-9AA8-4C21-B617-AEBBA4BC301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371E76-8423-456E-9342-FA2731D365E0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79791C-21BD-4ADD-9A9C-5E1191F6D1F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F9DA054-7BF2-4B51-9842-48F7376D4841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BA0042-F496-4A2B-B23C-B2A6FBA0358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F1304A-15C5-4121-8B92-6E1694E5ED80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48A03B-9340-4350-B97C-12A0BAE5007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AEFE7E-56A4-4049-8C52-8DB1DF8B07D2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D091BBA-4558-4F68-BE56-C8AFBE45C95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  <a:endParaRPr lang="en-US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782B4E-3E4E-4838-AFBF-5A74831B515D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214933-CD85-4BA6-A406-CF68084320B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en-US" noProof="1" smtClean="0"/>
              <a:t>Click to edit Master text styles</a:t>
            </a:r>
            <a:endParaRPr lang="en-US" dirty="0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6E01A55-B92E-4C18-9708-74914A7AED49}" type="datetimeFigureOut">
              <a:rPr lang="en-US"/>
              <a:pPr>
                <a:defRPr/>
              </a:pPr>
              <a:t>10/17/2012</a:t>
            </a:fld>
            <a:endParaRPr lang="en-US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shade val="5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ECE42FFC-EC9A-410E-8870-9E49B87598A6}" type="slidenum">
              <a:rPr lang="en-US"/>
              <a:pPr>
                <a:defRPr/>
              </a:pPr>
              <a:t>‹Nr.›</a:t>
            </a:fld>
            <a:endParaRPr lang="en-US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lnSpc>
          <a:spcPts val="3000"/>
        </a:lnSpc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lnSpc>
          <a:spcPts val="3000"/>
        </a:lnSpc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lnSpc>
          <a:spcPts val="28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latinLnBrk="0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latinLnBrk="0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latinLnBrk="0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latinLnBrk="0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476672"/>
            <a:ext cx="7407275" cy="2141661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Ambient Assisted Living</a:t>
            </a:r>
            <a:b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Stage 0 Project PT100-7</a:t>
            </a:r>
            <a:b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IEC TC 100 AGS Meeting</a:t>
            </a:r>
          </a:p>
        </p:txBody>
      </p:sp>
      <p:sp>
        <p:nvSpPr>
          <p:cNvPr id="12290" name="Subtitle 2"/>
          <p:cNvSpPr>
            <a:spLocks noGrp="1"/>
          </p:cNvSpPr>
          <p:nvPr>
            <p:ph type="subTitle" idx="1"/>
          </p:nvPr>
        </p:nvSpPr>
        <p:spPr bwMode="auto">
          <a:xfrm>
            <a:off x="1371600" y="4724400"/>
            <a:ext cx="7407275" cy="17526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3025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sz="1200" dirty="0" smtClean="0">
                <a:solidFill>
                  <a:srgbClr val="320E04"/>
                </a:solidFill>
              </a:rPr>
              <a:t>Co-Project Leaders</a:t>
            </a:r>
          </a:p>
          <a:p>
            <a:pPr marL="73025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sz="1200" dirty="0" smtClean="0">
                <a:solidFill>
                  <a:srgbClr val="320E04"/>
                </a:solidFill>
              </a:rPr>
              <a:t>Dr. Kate Grant</a:t>
            </a:r>
          </a:p>
          <a:p>
            <a:pPr marL="73025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sz="1200" dirty="0" smtClean="0">
                <a:solidFill>
                  <a:srgbClr val="320E04"/>
                </a:solidFill>
              </a:rPr>
              <a:t>Ulrike Haltrich</a:t>
            </a:r>
          </a:p>
          <a:p>
            <a:pPr marL="73025" eaLnBrk="1" hangingPunct="1">
              <a:lnSpc>
                <a:spcPct val="110000"/>
              </a:lnSpc>
              <a:spcBef>
                <a:spcPct val="0"/>
              </a:spcBef>
            </a:pPr>
            <a:endParaRPr lang="en-US" sz="1200" dirty="0" smtClean="0">
              <a:solidFill>
                <a:srgbClr val="320E04"/>
              </a:solidFill>
            </a:endParaRPr>
          </a:p>
          <a:p>
            <a:pPr marL="73025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sz="1200" dirty="0" smtClean="0">
                <a:solidFill>
                  <a:srgbClr val="320E04"/>
                </a:solidFill>
              </a:rPr>
              <a:t>22 October 2012</a:t>
            </a:r>
          </a:p>
          <a:p>
            <a:pPr marL="73025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sz="1200" dirty="0" smtClean="0">
                <a:solidFill>
                  <a:srgbClr val="320E04"/>
                </a:solidFill>
              </a:rPr>
              <a:t>Berlin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PT 100-7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Establishment of Stage 0 Project on AAL (AGS Meeting Dallas 15 May 2012)</a:t>
            </a:r>
          </a:p>
          <a:p>
            <a:r>
              <a:rPr lang="en-US" dirty="0" smtClean="0"/>
              <a:t>100/2012/AC Call for comments and nomination of experts </a:t>
            </a:r>
          </a:p>
          <a:p>
            <a:r>
              <a:rPr lang="en-US" dirty="0" smtClean="0"/>
              <a:t>100/2018/AC Contribution of AAL use cases</a:t>
            </a:r>
          </a:p>
          <a:p>
            <a:r>
              <a:rPr lang="en-US" dirty="0" smtClean="0"/>
              <a:t>100/2059/INF Establishment of PT 100-7 </a:t>
            </a:r>
          </a:p>
          <a:p>
            <a:r>
              <a:rPr lang="en-US" dirty="0" smtClean="0"/>
              <a:t>Stage 0 project AAL allocated directly under TC 100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907704" y="274638"/>
            <a:ext cx="5848350" cy="1143000"/>
          </a:xfrm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fr-FR" dirty="0" smtClean="0">
                <a:effectLst/>
              </a:rPr>
              <a:t>Scope </a:t>
            </a:r>
            <a:endParaRPr lang="en-GB" dirty="0" smtClean="0">
              <a:effectLst/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lvl="1">
              <a:lnSpc>
                <a:spcPct val="80000"/>
              </a:lnSpc>
              <a:defRPr/>
            </a:pPr>
            <a:endParaRPr lang="fr-FR" sz="2400" dirty="0" smtClean="0"/>
          </a:p>
          <a:p>
            <a:r>
              <a:rPr lang="en-US" dirty="0" smtClean="0"/>
              <a:t>Conduct a survey to collect AAL use cases in the field of audio, video and multimedia systems and equipment; </a:t>
            </a:r>
            <a:endParaRPr lang="de-DE" dirty="0" smtClean="0"/>
          </a:p>
          <a:p>
            <a:r>
              <a:rPr lang="en-US" dirty="0" smtClean="0"/>
              <a:t>Contribute to the work of IEC SMB SG 5 AAL by submitting AAL use cases summarized from the survey; </a:t>
            </a:r>
            <a:endParaRPr lang="de-DE" sz="2400" dirty="0" smtClean="0"/>
          </a:p>
          <a:p>
            <a:r>
              <a:rPr lang="en-US" dirty="0" smtClean="0"/>
              <a:t>Find out AAL future new work items in the field of audio, video and multimedia systems and equipment;  and </a:t>
            </a:r>
            <a:endParaRPr lang="de-DE" sz="2400" dirty="0" smtClean="0"/>
          </a:p>
          <a:p>
            <a:r>
              <a:rPr lang="en-US" dirty="0" smtClean="0"/>
              <a:t>Prepare a technical report as the deliverable of the project </a:t>
            </a:r>
            <a:endParaRPr lang="de-DE" sz="2400" dirty="0" smtClean="0"/>
          </a:p>
          <a:p>
            <a:pPr lvl="1">
              <a:lnSpc>
                <a:spcPct val="80000"/>
              </a:lnSpc>
              <a:defRPr/>
            </a:pPr>
            <a:endParaRPr lang="fr-FR" sz="2400" dirty="0" smtClean="0"/>
          </a:p>
          <a:p>
            <a:pPr lvl="1">
              <a:lnSpc>
                <a:spcPct val="80000"/>
              </a:lnSpc>
              <a:buNone/>
              <a:defRPr/>
            </a:pP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5178" y="274638"/>
            <a:ext cx="7499350" cy="1143000"/>
          </a:xfrm>
        </p:spPr>
        <p:txBody>
          <a:bodyPr/>
          <a:lstStyle/>
          <a:p>
            <a:r>
              <a:rPr lang="de-DE" dirty="0" err="1" smtClean="0"/>
              <a:t>Experts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AU:	Mr. Keith Jones </a:t>
            </a:r>
          </a:p>
          <a:p>
            <a:r>
              <a:rPr lang="en-US" dirty="0" smtClean="0"/>
              <a:t>CN: 	Mr. Hong Zhang </a:t>
            </a:r>
          </a:p>
          <a:p>
            <a:r>
              <a:rPr lang="en-US" dirty="0" smtClean="0"/>
              <a:t>FI: 		Mr. Pekka Talmola </a:t>
            </a:r>
          </a:p>
          <a:p>
            <a:r>
              <a:rPr lang="en-US" dirty="0" smtClean="0"/>
              <a:t>JP: 		Mr. Shuichi Matsumura, Mr. Hideo 			Arahama, Mr. Shigeki Harada, Mr. 			Hiroyasu </a:t>
            </a:r>
            <a:r>
              <a:rPr lang="en-US" dirty="0" err="1" smtClean="0"/>
              <a:t>Kuwano</a:t>
            </a:r>
            <a:r>
              <a:rPr lang="en-US" dirty="0" smtClean="0"/>
              <a:t> </a:t>
            </a:r>
          </a:p>
          <a:p>
            <a:r>
              <a:rPr lang="en-US" dirty="0" smtClean="0"/>
              <a:t>US:		Ms. Shazia McGeehan, Mr. Bill Belt, </a:t>
            </a:r>
            <a:br>
              <a:rPr lang="en-US" dirty="0" smtClean="0"/>
            </a:br>
            <a:r>
              <a:rPr lang="en-US" dirty="0" smtClean="0"/>
              <a:t>		Mr. Jeff Howell, Mr. Jon Fairhurst, </a:t>
            </a:r>
            <a:br>
              <a:rPr lang="en-US" dirty="0" smtClean="0"/>
            </a:br>
            <a:r>
              <a:rPr lang="en-US" dirty="0" smtClean="0"/>
              <a:t>		Ms. Karen Broome</a:t>
            </a:r>
          </a:p>
          <a:p>
            <a:r>
              <a:rPr lang="en-US" dirty="0" smtClean="0"/>
              <a:t>Liaison representatives European Blind Union:	Mr. Guido Gybels, Mr. John Paton</a:t>
            </a: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53170" y="274638"/>
            <a:ext cx="7499350" cy="1143000"/>
          </a:xfrm>
        </p:spPr>
        <p:txBody>
          <a:bodyPr/>
          <a:lstStyle/>
          <a:p>
            <a:r>
              <a:rPr lang="de-DE" dirty="0" smtClean="0"/>
              <a:t>Survey </a:t>
            </a:r>
            <a:r>
              <a:rPr lang="de-DE" dirty="0" err="1" smtClean="0"/>
              <a:t>Questions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59632" y="1447800"/>
            <a:ext cx="7708900" cy="4800600"/>
          </a:xfrm>
        </p:spPr>
        <p:txBody>
          <a:bodyPr>
            <a:noAutofit/>
          </a:bodyPr>
          <a:lstStyle/>
          <a:p>
            <a:r>
              <a:rPr lang="de-DE" sz="2400" dirty="0" smtClean="0"/>
              <a:t>Name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Use</a:t>
            </a:r>
            <a:r>
              <a:rPr lang="de-DE" sz="2400" dirty="0" smtClean="0"/>
              <a:t> Case</a:t>
            </a:r>
          </a:p>
          <a:p>
            <a:r>
              <a:rPr lang="de-DE" sz="2400" dirty="0" smtClean="0"/>
              <a:t>Name </a:t>
            </a:r>
            <a:r>
              <a:rPr lang="de-DE" sz="2400" dirty="0" err="1" smtClean="0"/>
              <a:t>Author</a:t>
            </a:r>
            <a:r>
              <a:rPr lang="de-DE" sz="2400" dirty="0" smtClean="0"/>
              <a:t>(s) </a:t>
            </a:r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  <a:r>
              <a:rPr lang="de-DE" sz="2400" dirty="0" err="1" smtClean="0"/>
              <a:t>Committee</a:t>
            </a:r>
            <a:endParaRPr lang="de-DE" sz="2400" dirty="0" smtClean="0"/>
          </a:p>
          <a:p>
            <a:r>
              <a:rPr lang="de-DE" sz="2400" dirty="0" err="1" smtClean="0"/>
              <a:t>Scope</a:t>
            </a:r>
            <a:r>
              <a:rPr lang="de-DE" sz="2400" dirty="0" smtClean="0"/>
              <a:t> and </a:t>
            </a:r>
            <a:r>
              <a:rPr lang="de-DE" sz="2400" dirty="0" err="1" smtClean="0"/>
              <a:t>Objectives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Use</a:t>
            </a:r>
            <a:r>
              <a:rPr lang="de-DE" sz="2400" dirty="0" smtClean="0"/>
              <a:t> </a:t>
            </a:r>
            <a:r>
              <a:rPr lang="de-DE" sz="2400" dirty="0" err="1" smtClean="0"/>
              <a:t>Cases</a:t>
            </a:r>
            <a:endParaRPr lang="de-DE" sz="2400" dirty="0" smtClean="0"/>
          </a:p>
          <a:p>
            <a:r>
              <a:rPr lang="de-DE" sz="2400" dirty="0" smtClean="0"/>
              <a:t>Short Description (max. 3 </a:t>
            </a:r>
            <a:r>
              <a:rPr lang="de-DE" sz="2400" dirty="0" err="1" smtClean="0"/>
              <a:t>sentences</a:t>
            </a:r>
            <a:r>
              <a:rPr lang="de-DE" sz="2400" dirty="0" smtClean="0"/>
              <a:t>)</a:t>
            </a:r>
          </a:p>
          <a:p>
            <a:r>
              <a:rPr lang="de-DE" sz="2400" dirty="0" err="1" smtClean="0"/>
              <a:t>Complete</a:t>
            </a:r>
            <a:r>
              <a:rPr lang="de-DE" sz="2400" dirty="0" smtClean="0"/>
              <a:t> Description</a:t>
            </a:r>
          </a:p>
          <a:p>
            <a:r>
              <a:rPr lang="de-DE" sz="2400" dirty="0" smtClean="0"/>
              <a:t>Accessibility </a:t>
            </a:r>
            <a:r>
              <a:rPr lang="de-DE" sz="2400" dirty="0" err="1" smtClean="0"/>
              <a:t>Barriers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users</a:t>
            </a:r>
            <a:endParaRPr lang="de-DE" sz="2400" dirty="0" smtClean="0"/>
          </a:p>
          <a:p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technologies</a:t>
            </a:r>
            <a:r>
              <a:rPr lang="de-DE" sz="2400" dirty="0" smtClean="0"/>
              <a:t> </a:t>
            </a:r>
            <a:r>
              <a:rPr lang="de-DE" sz="2400" dirty="0" err="1" smtClean="0"/>
              <a:t>need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supported</a:t>
            </a:r>
            <a:endParaRPr lang="de-DE" sz="2400" dirty="0" smtClean="0"/>
          </a:p>
          <a:p>
            <a:r>
              <a:rPr lang="de-DE" sz="2400" dirty="0" err="1" smtClean="0"/>
              <a:t>What</a:t>
            </a:r>
            <a:r>
              <a:rPr lang="de-DE" sz="2400" dirty="0" smtClean="0"/>
              <a:t> </a:t>
            </a:r>
            <a:r>
              <a:rPr lang="de-DE" sz="2400" dirty="0" err="1" smtClean="0"/>
              <a:t>standards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needed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meet</a:t>
            </a:r>
            <a:r>
              <a:rPr lang="de-DE" sz="2400" dirty="0" smtClean="0"/>
              <a:t> </a:t>
            </a:r>
            <a:r>
              <a:rPr lang="de-DE" sz="2400" dirty="0" err="1" smtClean="0"/>
              <a:t>identified</a:t>
            </a:r>
            <a:r>
              <a:rPr lang="de-DE" sz="2400" dirty="0" smtClean="0"/>
              <a:t> </a:t>
            </a:r>
            <a:r>
              <a:rPr lang="de-DE" sz="2400" dirty="0" err="1" smtClean="0"/>
              <a:t>requirements</a:t>
            </a:r>
            <a:endParaRPr lang="de-DE" sz="2400" dirty="0" smtClean="0"/>
          </a:p>
          <a:p>
            <a:r>
              <a:rPr lang="de-DE" sz="2400" dirty="0" smtClean="0"/>
              <a:t>General Comments (e.g. relevant national </a:t>
            </a:r>
            <a:r>
              <a:rPr lang="de-DE" sz="2400" dirty="0" err="1" smtClean="0"/>
              <a:t>standards</a:t>
            </a:r>
            <a:r>
              <a:rPr lang="de-DE" sz="2400" dirty="0" smtClean="0"/>
              <a:t> and </a:t>
            </a:r>
            <a:r>
              <a:rPr lang="de-DE" sz="2400" dirty="0" err="1" smtClean="0"/>
              <a:t>guidelines</a:t>
            </a:r>
            <a:r>
              <a:rPr lang="de-DE" sz="2400" dirty="0" smtClean="0"/>
              <a:t>, </a:t>
            </a:r>
            <a:r>
              <a:rPr lang="de-DE" sz="2400" dirty="0" err="1" smtClean="0"/>
              <a:t>research</a:t>
            </a:r>
            <a:r>
              <a:rPr lang="de-DE" sz="2400" dirty="0" smtClean="0"/>
              <a:t> </a:t>
            </a:r>
            <a:r>
              <a:rPr lang="de-DE" sz="2400" dirty="0" err="1" smtClean="0"/>
              <a:t>projects</a:t>
            </a:r>
            <a:r>
              <a:rPr lang="de-DE" sz="2400" dirty="0" smtClean="0"/>
              <a:t>, </a:t>
            </a:r>
            <a:r>
              <a:rPr lang="de-DE" sz="2400" dirty="0" err="1" smtClean="0"/>
              <a:t>other</a:t>
            </a:r>
            <a:r>
              <a:rPr lang="de-DE" sz="2400" dirty="0" smtClean="0"/>
              <a:t> national </a:t>
            </a:r>
            <a:r>
              <a:rPr lang="de-DE" sz="2400" dirty="0" err="1" smtClean="0"/>
              <a:t>sources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information</a:t>
            </a:r>
            <a:r>
              <a:rPr lang="de-DE" sz="2400" dirty="0" smtClean="0"/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7624" y="-171400"/>
            <a:ext cx="7499350" cy="1143000"/>
          </a:xfrm>
        </p:spPr>
        <p:txBody>
          <a:bodyPr/>
          <a:lstStyle/>
          <a:p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Cases</a:t>
            </a:r>
            <a:r>
              <a:rPr lang="de-DE" dirty="0" smtClean="0"/>
              <a:t> 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1115616" y="836713"/>
          <a:ext cx="7848872" cy="5662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8943"/>
                <a:gridCol w="5989929"/>
              </a:tblGrid>
              <a:tr h="332115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Committee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Name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of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Use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 Case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581202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EU</a:t>
                      </a:r>
                      <a:r>
                        <a:rPr lang="de-DE" sz="1600" baseline="0" dirty="0" smtClean="0"/>
                        <a:t> Blind Union</a:t>
                      </a:r>
                      <a:endParaRPr lang="de-DE" sz="1600" dirty="0"/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err="1" smtClean="0"/>
                        <a:t>Improvement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of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user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interfaces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of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connected</a:t>
                      </a:r>
                      <a:r>
                        <a:rPr lang="de-DE" sz="1600" baseline="0" dirty="0" smtClean="0"/>
                        <a:t> TVs and easy </a:t>
                      </a:r>
                      <a:r>
                        <a:rPr lang="de-DE" sz="1600" baseline="0" dirty="0" err="1" smtClean="0"/>
                        <a:t>home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network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setup</a:t>
                      </a:r>
                      <a:endParaRPr lang="de-DE" sz="1600" dirty="0"/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32115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US</a:t>
                      </a:r>
                      <a:endParaRPr lang="de-DE" sz="1600" dirty="0"/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err="1" smtClean="0"/>
                        <a:t>Accessible</a:t>
                      </a:r>
                      <a:r>
                        <a:rPr lang="de-DE" sz="1600" dirty="0" smtClean="0"/>
                        <a:t> Electronic Program</a:t>
                      </a:r>
                      <a:r>
                        <a:rPr lang="de-DE" sz="1600" baseline="0" dirty="0" smtClean="0"/>
                        <a:t> Guides</a:t>
                      </a:r>
                      <a:endParaRPr lang="de-DE" sz="1600" dirty="0"/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32115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US</a:t>
                      </a:r>
                      <a:endParaRPr lang="de-DE" sz="1600" dirty="0"/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err="1" smtClean="0"/>
                        <a:t>Accessible</a:t>
                      </a:r>
                      <a:r>
                        <a:rPr lang="de-DE" sz="1600" dirty="0" smtClean="0"/>
                        <a:t> User</a:t>
                      </a:r>
                      <a:r>
                        <a:rPr lang="de-DE" sz="1600" baseline="0" dirty="0" smtClean="0"/>
                        <a:t> Interfaces on digital </a:t>
                      </a:r>
                      <a:r>
                        <a:rPr lang="de-DE" sz="1600" baseline="0" dirty="0" err="1" smtClean="0"/>
                        <a:t>apparatus</a:t>
                      </a:r>
                      <a:endParaRPr lang="de-DE" sz="1600" dirty="0"/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32115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US</a:t>
                      </a:r>
                      <a:endParaRPr lang="de-DE" sz="1600" dirty="0"/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err="1" smtClean="0"/>
                        <a:t>Accessible</a:t>
                      </a:r>
                      <a:r>
                        <a:rPr lang="de-DE" sz="1600" dirty="0" smtClean="0"/>
                        <a:t> Video Description</a:t>
                      </a:r>
                      <a:endParaRPr lang="de-DE" sz="1600" dirty="0"/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32115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Japan</a:t>
                      </a:r>
                      <a:endParaRPr lang="de-DE" sz="1600" dirty="0"/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err="1" smtClean="0"/>
                        <a:t>Safety</a:t>
                      </a:r>
                      <a:r>
                        <a:rPr lang="de-DE" sz="1600" dirty="0" smtClean="0"/>
                        <a:t> Check Service </a:t>
                      </a:r>
                      <a:r>
                        <a:rPr lang="de-DE" sz="1600" dirty="0" err="1" smtClean="0"/>
                        <a:t>using</a:t>
                      </a:r>
                      <a:r>
                        <a:rPr lang="de-DE" sz="1600" dirty="0" smtClean="0"/>
                        <a:t> TV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set</a:t>
                      </a:r>
                      <a:endParaRPr lang="de-DE" sz="1600" dirty="0"/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581202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China</a:t>
                      </a:r>
                      <a:endParaRPr lang="de-DE" sz="1600" dirty="0"/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User </a:t>
                      </a:r>
                      <a:r>
                        <a:rPr lang="de-DE" sz="1600" dirty="0" err="1" smtClean="0"/>
                        <a:t>interface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guidelines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for</a:t>
                      </a:r>
                      <a:r>
                        <a:rPr lang="de-DE" sz="1600" baseline="0" dirty="0" smtClean="0"/>
                        <a:t> smart TV,  </a:t>
                      </a:r>
                      <a:r>
                        <a:rPr lang="de-DE" sz="1600" baseline="0" dirty="0" err="1" smtClean="0"/>
                        <a:t>tablet</a:t>
                      </a:r>
                      <a:r>
                        <a:rPr lang="de-DE" sz="1600" baseline="0" dirty="0" smtClean="0"/>
                        <a:t> and portable </a:t>
                      </a:r>
                      <a:r>
                        <a:rPr lang="de-DE" sz="1600" baseline="0" dirty="0" err="1" smtClean="0"/>
                        <a:t>multimedia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devices</a:t>
                      </a:r>
                      <a:endParaRPr lang="de-DE" sz="1600" dirty="0"/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581202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Germany</a:t>
                      </a:r>
                      <a:endParaRPr lang="de-DE" sz="1600" dirty="0"/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err="1" smtClean="0"/>
                        <a:t>Telemonitoring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of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homes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to</a:t>
                      </a:r>
                      <a:r>
                        <a:rPr lang="de-DE" sz="1600" baseline="0" dirty="0" smtClean="0"/>
                        <a:t> check vital </a:t>
                      </a:r>
                      <a:r>
                        <a:rPr lang="de-DE" sz="1600" baseline="0" dirty="0" err="1" smtClean="0"/>
                        <a:t>signs</a:t>
                      </a:r>
                      <a:r>
                        <a:rPr lang="de-DE" sz="1600" baseline="0" dirty="0" smtClean="0"/>
                        <a:t> and </a:t>
                      </a:r>
                      <a:r>
                        <a:rPr lang="de-DE" sz="1600" baseline="0" dirty="0" err="1" smtClean="0"/>
                        <a:t>recognize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emergencies</a:t>
                      </a:r>
                      <a:endParaRPr lang="de-DE" sz="1600" dirty="0"/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468837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Germany</a:t>
                      </a:r>
                      <a:endParaRPr lang="de-DE" sz="1600" dirty="0"/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In-</a:t>
                      </a:r>
                      <a:r>
                        <a:rPr lang="de-DE" sz="1600" dirty="0" err="1" smtClean="0"/>
                        <a:t>house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assistance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system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for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lighting</a:t>
                      </a:r>
                      <a:r>
                        <a:rPr lang="de-DE" sz="1600" baseline="0" dirty="0" smtClean="0"/>
                        <a:t> and </a:t>
                      </a:r>
                      <a:r>
                        <a:rPr lang="de-DE" sz="1600" baseline="0" dirty="0" err="1" smtClean="0"/>
                        <a:t>music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control</a:t>
                      </a:r>
                      <a:endParaRPr lang="de-DE" sz="1600" dirty="0"/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581202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Germany</a:t>
                      </a:r>
                      <a:endParaRPr lang="de-DE" sz="1600" dirty="0"/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Electronic „Butler“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with</a:t>
                      </a:r>
                      <a:r>
                        <a:rPr lang="de-DE" sz="1600" baseline="0" dirty="0" smtClean="0"/>
                        <a:t> intelligent </a:t>
                      </a:r>
                      <a:r>
                        <a:rPr lang="de-DE" sz="1600" baseline="0" dirty="0" err="1" smtClean="0"/>
                        <a:t>diary</a:t>
                      </a:r>
                      <a:r>
                        <a:rPr lang="de-DE" sz="1600" baseline="0" dirty="0" smtClean="0"/>
                        <a:t>, </a:t>
                      </a:r>
                      <a:r>
                        <a:rPr lang="de-DE" sz="1600" baseline="0" dirty="0" err="1" smtClean="0"/>
                        <a:t>fitness</a:t>
                      </a:r>
                      <a:r>
                        <a:rPr lang="de-DE" sz="1600" baseline="0" dirty="0" smtClean="0"/>
                        <a:t> and </a:t>
                      </a:r>
                      <a:r>
                        <a:rPr lang="de-DE" sz="1600" baseline="0" dirty="0" err="1" smtClean="0"/>
                        <a:t>telemonitoring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function</a:t>
                      </a:r>
                      <a:endParaRPr lang="de-DE" sz="1600" dirty="0"/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581202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Germany </a:t>
                      </a:r>
                      <a:endParaRPr lang="de-DE" sz="1600" dirty="0"/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Mobile Assistance</a:t>
                      </a:r>
                      <a:r>
                        <a:rPr lang="de-DE" sz="1600" baseline="0" dirty="0" smtClean="0"/>
                        <a:t> System </a:t>
                      </a:r>
                      <a:r>
                        <a:rPr lang="de-DE" sz="1600" baseline="0" dirty="0" err="1" smtClean="0"/>
                        <a:t>for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persons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with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cognitive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disabilities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when</a:t>
                      </a:r>
                      <a:r>
                        <a:rPr lang="de-DE" sz="1600" baseline="0" dirty="0" smtClean="0"/>
                        <a:t> outside </a:t>
                      </a:r>
                      <a:r>
                        <a:rPr lang="de-DE" sz="1600" baseline="0" dirty="0" err="1" smtClean="0"/>
                        <a:t>their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homes</a:t>
                      </a:r>
                      <a:endParaRPr lang="de-DE" sz="1600" dirty="0"/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581202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UK</a:t>
                      </a:r>
                      <a:endParaRPr lang="de-DE" sz="1600" dirty="0"/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aseline="0" dirty="0" err="1" smtClean="0"/>
                        <a:t>Overview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of</a:t>
                      </a:r>
                      <a:r>
                        <a:rPr lang="de-DE" sz="1600" baseline="0" dirty="0" smtClean="0"/>
                        <a:t> EU Research Projects </a:t>
                      </a:r>
                      <a:r>
                        <a:rPr lang="de-DE" sz="1600" baseline="0" dirty="0" err="1" smtClean="0"/>
                        <a:t>related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to</a:t>
                      </a:r>
                      <a:r>
                        <a:rPr lang="de-DE" sz="1600" baseline="0" dirty="0" smtClean="0"/>
                        <a:t> smart </a:t>
                      </a:r>
                      <a:r>
                        <a:rPr lang="de-DE" sz="1600" baseline="0" dirty="0" err="1" smtClean="0"/>
                        <a:t>home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technologies</a:t>
                      </a:r>
                      <a:r>
                        <a:rPr lang="de-DE" sz="1600" baseline="0" dirty="0" smtClean="0"/>
                        <a:t> and smart TV</a:t>
                      </a:r>
                      <a:endParaRPr lang="de-DE" sz="1600" dirty="0"/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20000"/>
                            <a:lumOff val="80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8609508" cy="11430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Outline AAL Workshop 23 </a:t>
            </a:r>
            <a:r>
              <a:rPr lang="de-DE" dirty="0" err="1" smtClean="0"/>
              <a:t>Oct</a:t>
            </a:r>
            <a:r>
              <a:rPr lang="de-DE" dirty="0" smtClean="0"/>
              <a:t>. Berlin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03648" y="1124744"/>
            <a:ext cx="7499350" cy="4968552"/>
          </a:xfrm>
        </p:spPr>
        <p:txBody>
          <a:bodyPr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sz="1800" dirty="0" smtClean="0"/>
              <a:t>Update of IEC SG5 AAL</a:t>
            </a:r>
            <a:endParaRPr lang="de-DE" sz="1800" dirty="0" smtClean="0"/>
          </a:p>
          <a:p>
            <a:pPr lvl="0">
              <a:lnSpc>
                <a:spcPct val="120000"/>
              </a:lnSpc>
            </a:pPr>
            <a:r>
              <a:rPr lang="en-US" sz="1800" dirty="0" smtClean="0"/>
              <a:t>Presentation of </a:t>
            </a:r>
            <a:r>
              <a:rPr lang="en-US" sz="1800" dirty="0" err="1" smtClean="0"/>
              <a:t>Fraunhofer</a:t>
            </a:r>
            <a:r>
              <a:rPr lang="en-US" sz="1800" dirty="0" smtClean="0"/>
              <a:t>-Alliance AAL </a:t>
            </a:r>
            <a:r>
              <a:rPr lang="en-US" sz="1800" dirty="0" smtClean="0"/>
              <a:t>(T. Norgall, C. Jung)</a:t>
            </a:r>
            <a:endParaRPr lang="de-DE" sz="1800" dirty="0" smtClean="0"/>
          </a:p>
          <a:p>
            <a:pPr lvl="0">
              <a:lnSpc>
                <a:spcPct val="120000"/>
              </a:lnSpc>
            </a:pPr>
            <a:r>
              <a:rPr lang="en-US" sz="1800" dirty="0" smtClean="0"/>
              <a:t>Presentation of European Blind Union of Connected TV use case (G. Gybels)</a:t>
            </a:r>
            <a:endParaRPr lang="de-DE" sz="1800" dirty="0" smtClean="0"/>
          </a:p>
          <a:p>
            <a:pPr lvl="0">
              <a:lnSpc>
                <a:spcPct val="120000"/>
              </a:lnSpc>
            </a:pPr>
            <a:r>
              <a:rPr lang="en-US" sz="1800" dirty="0" smtClean="0"/>
              <a:t>Survey Results and discussion of other AAL use cases </a:t>
            </a:r>
            <a:endParaRPr lang="de-DE" sz="1800" dirty="0" smtClean="0"/>
          </a:p>
          <a:p>
            <a:pPr lvl="0">
              <a:lnSpc>
                <a:spcPct val="120000"/>
              </a:lnSpc>
            </a:pPr>
            <a:r>
              <a:rPr lang="en-US" sz="1800" dirty="0" smtClean="0"/>
              <a:t>AAL projects in the UK (G. Gybels)</a:t>
            </a:r>
            <a:endParaRPr lang="de-DE" sz="1800" dirty="0" smtClean="0"/>
          </a:p>
          <a:p>
            <a:pPr lvl="0">
              <a:lnSpc>
                <a:spcPct val="120000"/>
              </a:lnSpc>
            </a:pPr>
            <a:r>
              <a:rPr lang="en-US" sz="1800" dirty="0" smtClean="0"/>
              <a:t>Roadmap and Deliverables of AAL stage 0 project</a:t>
            </a:r>
            <a:endParaRPr lang="de-DE" sz="1800" dirty="0" smtClean="0"/>
          </a:p>
          <a:p>
            <a:pPr lvl="0">
              <a:lnSpc>
                <a:spcPct val="120000"/>
              </a:lnSpc>
            </a:pPr>
            <a:r>
              <a:rPr lang="en-US" sz="1800" dirty="0" smtClean="0"/>
              <a:t>JTC 1 SWG-A update on status of user needs summary and inventory</a:t>
            </a:r>
            <a:endParaRPr lang="de-DE" sz="1800" dirty="0" smtClean="0"/>
          </a:p>
          <a:p>
            <a:pPr lvl="0">
              <a:lnSpc>
                <a:spcPct val="120000"/>
              </a:lnSpc>
            </a:pPr>
            <a:r>
              <a:rPr lang="en-US" sz="1800" dirty="0" smtClean="0"/>
              <a:t>Update of FDIS </a:t>
            </a:r>
            <a:r>
              <a:rPr lang="en-US" sz="1800" dirty="0" smtClean="0"/>
              <a:t>62731</a:t>
            </a:r>
            <a:endParaRPr lang="de-DE" sz="1800" dirty="0" smtClean="0"/>
          </a:p>
          <a:p>
            <a:pPr lvl="0">
              <a:lnSpc>
                <a:spcPct val="120000"/>
              </a:lnSpc>
            </a:pPr>
            <a:r>
              <a:rPr lang="en-US" sz="1800" dirty="0" smtClean="0"/>
              <a:t>Text to Speech market developments in the UK (G. Gybels) </a:t>
            </a:r>
            <a:endParaRPr lang="de-DE" sz="1800" dirty="0" smtClean="0"/>
          </a:p>
          <a:p>
            <a:pPr>
              <a:lnSpc>
                <a:spcPct val="120000"/>
              </a:lnSpc>
            </a:pPr>
            <a:r>
              <a:rPr lang="en-US" sz="1800" dirty="0" smtClean="0"/>
              <a:t>CLC TC100 X </a:t>
            </a:r>
            <a:r>
              <a:rPr lang="en-US" sz="1800" dirty="0" smtClean="0"/>
              <a:t>(G. Henninger)</a:t>
            </a:r>
            <a:endParaRPr lang="de-DE" sz="1800" dirty="0" smtClean="0"/>
          </a:p>
          <a:p>
            <a:pPr>
              <a:lnSpc>
                <a:spcPct val="120000"/>
              </a:lnSpc>
            </a:pPr>
            <a:r>
              <a:rPr lang="en-US" sz="1800" dirty="0" smtClean="0"/>
              <a:t>ITU FG AVA </a:t>
            </a:r>
            <a:endParaRPr lang="de-DE" sz="1800" dirty="0" smtClean="0"/>
          </a:p>
          <a:p>
            <a:pPr>
              <a:lnSpc>
                <a:spcPct val="120000"/>
              </a:lnSpc>
            </a:pPr>
            <a:r>
              <a:rPr lang="en-US" sz="1800" dirty="0" smtClean="0"/>
              <a:t>JTAG on revision of Guide 71 </a:t>
            </a:r>
            <a:endParaRPr lang="de-DE" sz="1800" dirty="0" smtClean="0"/>
          </a:p>
          <a:p>
            <a:pPr>
              <a:lnSpc>
                <a:spcPct val="120000"/>
              </a:lnSpc>
            </a:pPr>
            <a:r>
              <a:rPr lang="en-US" sz="1800" dirty="0" smtClean="0"/>
              <a:t>Update of Accessibility regulation in the regions US, Japan and Europe</a:t>
            </a:r>
            <a:endParaRPr lang="de-DE" sz="18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369</Words>
  <Application>Microsoft Office PowerPoint</Application>
  <PresentationFormat>Bildschirmpräsentation (4:3)</PresentationFormat>
  <Paragraphs>76</Paragraphs>
  <Slides>7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Solstice</vt:lpstr>
      <vt:lpstr>Ambient Assisted Living Stage 0 Project PT100-7  IEC TC 100 AGS Meeting</vt:lpstr>
      <vt:lpstr>PT 100-7</vt:lpstr>
      <vt:lpstr>Scope </vt:lpstr>
      <vt:lpstr>Experts</vt:lpstr>
      <vt:lpstr>Survey Questions</vt:lpstr>
      <vt:lpstr>Use Cases </vt:lpstr>
      <vt:lpstr>Outline AAL Workshop 23 Oct. Berlin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presentation: General</dc:title>
  <dc:creator/>
  <cp:lastModifiedBy/>
  <cp:revision>14</cp:revision>
  <dcterms:modified xsi:type="dcterms:W3CDTF">2012-10-17T15:08:04Z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