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256" r:id="rId2"/>
    <p:sldId id="260" r:id="rId3"/>
    <p:sldId id="263" r:id="rId4"/>
    <p:sldId id="259" r:id="rId5"/>
    <p:sldId id="262" r:id="rId6"/>
    <p:sldId id="264" r:id="rId7"/>
    <p:sldId id="261" r:id="rId8"/>
    <p:sldId id="26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86" autoAdjust="0"/>
    <p:restoredTop sz="94660"/>
  </p:normalViewPr>
  <p:slideViewPr>
    <p:cSldViewPr>
      <p:cViewPr>
        <p:scale>
          <a:sx n="50" d="100"/>
          <a:sy n="50" d="100"/>
        </p:scale>
        <p:origin x="-2338" y="-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A40A2-BFB9-45BC-A6CC-8B258A6D26F8}" type="datetimeFigureOut">
              <a:rPr lang="de-DE" smtClean="0"/>
              <a:pPr/>
              <a:t>09.10.2012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25745-7DAB-47CC-B33D-7F3FCE4D3B5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1E5F-E836-435D-A3F9-1B6094C48A54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1E68-2CEE-4B63-8CB1-103537A25B71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D1-3545-49B7-8B30-37C7BA60E5A8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0129-1F27-4A33-9913-F85B415CA751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A880-7E7B-4F52-9682-FCC6C0D5AC06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F63-162F-4037-A92F-A8768C4E2AF3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F4673-7F3D-4A3D-806F-5A0BDE44F180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C81F-F884-455E-9BE7-A8D2B6EE148B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DA8B-E0A6-4421-91E2-7EB79E7C7179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BA44-944A-4E33-A419-06C219E348CA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5E16-9104-4C58-BFC0-C8C4667D2A12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03CD2-1B17-4426-A222-B2B4E2D13583}" type="datetime1">
              <a:rPr lang="de-DE" smtClean="0"/>
              <a:pPr/>
              <a:t>09.10.2012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46F724-044E-4BFF-B1B3-DAA52207B431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SMB Strategic Group 5 (SG 5)</a:t>
            </a:r>
            <a:br>
              <a:rPr lang="de-DE" b="1" dirty="0" smtClean="0"/>
            </a:br>
            <a:r>
              <a:rPr lang="de-DE" b="1" dirty="0" err="1" smtClean="0"/>
              <a:t>Ambient</a:t>
            </a:r>
            <a:r>
              <a:rPr lang="de-DE" b="1" dirty="0" smtClean="0"/>
              <a:t> </a:t>
            </a:r>
            <a:r>
              <a:rPr lang="de-DE" b="1" dirty="0" err="1" smtClean="0"/>
              <a:t>Assisted</a:t>
            </a:r>
            <a:r>
              <a:rPr lang="de-DE" b="1" dirty="0" smtClean="0"/>
              <a:t> Living (AAL)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7376864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dirty="0" smtClean="0"/>
              <a:t>Meeting Report, Frankfurt, </a:t>
            </a:r>
            <a:r>
              <a:rPr lang="de-DE" dirty="0" smtClean="0"/>
              <a:t>11-12 September </a:t>
            </a:r>
            <a:r>
              <a:rPr lang="de-DE" dirty="0" smtClean="0"/>
              <a:t>2012</a:t>
            </a:r>
          </a:p>
          <a:p>
            <a:pPr algn="l"/>
            <a:endParaRPr lang="de-DE" dirty="0" smtClean="0"/>
          </a:p>
          <a:p>
            <a:pPr algn="l"/>
            <a:r>
              <a:rPr lang="de-DE" dirty="0" smtClean="0"/>
              <a:t>Ulrike Haltrich</a:t>
            </a:r>
          </a:p>
          <a:p>
            <a:pPr algn="l"/>
            <a:r>
              <a:rPr lang="de-DE" dirty="0" smtClean="0"/>
              <a:t>TC 100 AGS, </a:t>
            </a:r>
            <a:r>
              <a:rPr lang="de-DE" dirty="0" smtClean="0"/>
              <a:t>Berlin, 22 </a:t>
            </a: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 smtClean="0"/>
              <a:t>2012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de-DE" b="1" dirty="0" err="1" smtClean="0"/>
              <a:t>Scope</a:t>
            </a:r>
            <a:r>
              <a:rPr lang="de-DE" b="1" dirty="0" smtClean="0"/>
              <a:t> and Definition </a:t>
            </a:r>
            <a:r>
              <a:rPr lang="de-DE" b="1" dirty="0" err="1" smtClean="0"/>
              <a:t>of</a:t>
            </a:r>
            <a:r>
              <a:rPr lang="de-DE" b="1" dirty="0" smtClean="0"/>
              <a:t> AAL</a:t>
            </a:r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7859216" cy="5019424"/>
          </a:xfrm>
          <a:solidFill>
            <a:schemeClr val="bg1">
              <a:alpha val="47842"/>
            </a:schemeClr>
          </a:solidFill>
        </p:spPr>
        <p:txBody>
          <a:bodyPr wrap="square" lIns="360000" tIns="108000" rIns="360000" bIns="108000">
            <a:spAutoFit/>
          </a:bodyPr>
          <a:lstStyle/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/>
              <a:t>“To manage and coordinate Ambient Assisted Living (AAL) standardization work in IEC TCs, to establish and achieve interoperability and interconnectivity of AAL systems, and accessible design of their user interface.</a:t>
            </a:r>
          </a:p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endParaRPr lang="en-NZ" sz="2400" dirty="0" smtClean="0"/>
          </a:p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/>
              <a:t>AAL systems encompass products, services, environments and facilities </a:t>
            </a:r>
            <a:r>
              <a:rPr lang="en-NZ" sz="2400" dirty="0" smtClean="0"/>
              <a:t>used to support those whose independence, safety, wellbeing and autonomy are compromised by their physical or mental status.”</a:t>
            </a:r>
          </a:p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endParaRPr lang="en-NZ" sz="2400" dirty="0" smtClean="0"/>
          </a:p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endParaRPr lang="en-NZ" sz="2400" dirty="0" smtClean="0"/>
          </a:p>
          <a:p>
            <a:pPr marL="0" indent="0" defTabSz="914400"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sz="2400" dirty="0" smtClean="0"/>
              <a:t>Note: For the definition of Accessible Design refer to ISO/IEC Guide 71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694655"/>
            <a:ext cx="7489825" cy="646113"/>
          </a:xfrm>
        </p:spPr>
        <p:txBody>
          <a:bodyPr vert="horz" lIns="0" rIns="0" bIns="0" anchor="b">
            <a:normAutofit fontScale="90000"/>
          </a:bodyPr>
          <a:lstStyle/>
          <a:p>
            <a:pPr defTabSz="762000"/>
            <a:r>
              <a:rPr lang="en-US" b="1" dirty="0" smtClean="0"/>
              <a:t>Strategic Group 5 (SG 5)</a:t>
            </a:r>
            <a:endParaRPr lang="en-GB" b="1" dirty="0" smtClean="0"/>
          </a:p>
        </p:txBody>
      </p:sp>
      <p:sp>
        <p:nvSpPr>
          <p:cNvPr id="581636" name="Rectangle 10"/>
          <p:cNvSpPr>
            <a:spLocks noChangeArrowheads="1"/>
          </p:cNvSpPr>
          <p:nvPr/>
        </p:nvSpPr>
        <p:spPr bwMode="auto">
          <a:xfrm>
            <a:off x="0" y="1412776"/>
            <a:ext cx="9144000" cy="5346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0" tIns="72000" rIns="360000" bIns="72000">
            <a:spAutoFit/>
          </a:bodyPr>
          <a:lstStyle/>
          <a:p>
            <a:pPr>
              <a:tabLst>
                <a:tab pos="1790700" algn="l"/>
                <a:tab pos="3676650" algn="l"/>
              </a:tabLst>
            </a:pPr>
            <a:r>
              <a:rPr lang="de-DE" sz="1800" dirty="0" err="1"/>
              <a:t>Convenor</a:t>
            </a:r>
            <a:r>
              <a:rPr lang="de-DE" sz="1800" dirty="0"/>
              <a:t>: </a:t>
            </a:r>
            <a:r>
              <a:rPr lang="de-DE" sz="1800" b="0" dirty="0"/>
              <a:t>	</a:t>
            </a:r>
            <a:r>
              <a:rPr lang="de-DE" sz="1400" b="0" dirty="0"/>
              <a:t>Mr. T. Sentko 	DE</a:t>
            </a:r>
          </a:p>
          <a:p>
            <a:pPr>
              <a:tabLst>
                <a:tab pos="1790700" algn="l"/>
                <a:tab pos="3676650" algn="l"/>
              </a:tabLst>
            </a:pPr>
            <a:r>
              <a:rPr lang="de-DE" sz="1800" dirty="0"/>
              <a:t>Members:</a:t>
            </a:r>
          </a:p>
          <a:p>
            <a:pPr>
              <a:tabLst>
                <a:tab pos="1790700" algn="l"/>
                <a:tab pos="3676650" algn="l"/>
              </a:tabLst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/>
            </a:r>
            <a:br>
              <a:rPr lang="de-DE" sz="1800" dirty="0"/>
            </a:b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endParaRPr lang="de-DE" sz="1800" dirty="0"/>
          </a:p>
          <a:p>
            <a:pPr>
              <a:tabLst>
                <a:tab pos="1790700" algn="l"/>
                <a:tab pos="3676650" algn="l"/>
              </a:tabLst>
            </a:pPr>
            <a:r>
              <a:rPr lang="de-DE" dirty="0"/>
              <a:t>The Kick-Off Meeting </a:t>
            </a:r>
            <a:r>
              <a:rPr lang="de-DE" dirty="0" err="1"/>
              <a:t>of</a:t>
            </a:r>
            <a:r>
              <a:rPr lang="de-DE" dirty="0"/>
              <a:t> IEC/SG 5 </a:t>
            </a:r>
            <a:r>
              <a:rPr lang="de-DE" dirty="0" err="1"/>
              <a:t>took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in March </a:t>
            </a:r>
            <a:r>
              <a:rPr lang="de-DE" dirty="0" smtClean="0"/>
              <a:t>2012: </a:t>
            </a:r>
            <a:endParaRPr lang="de-DE" dirty="0"/>
          </a:p>
          <a:p>
            <a:pPr>
              <a:tabLst>
                <a:tab pos="1790700" algn="l"/>
                <a:tab pos="3676650" algn="l"/>
              </a:tabLst>
            </a:pPr>
            <a:endParaRPr lang="de-DE" dirty="0"/>
          </a:p>
          <a:p>
            <a:pPr marL="742950" lvl="1" indent="-285750">
              <a:buClr>
                <a:schemeClr val="accent3"/>
              </a:buClr>
              <a:buFontTx/>
              <a:buChar char="•"/>
              <a:tabLst>
                <a:tab pos="1790700" algn="l"/>
                <a:tab pos="3676650" algn="l"/>
              </a:tabLst>
            </a:pPr>
            <a:r>
              <a:rPr lang="de-DE" dirty="0" smtClean="0"/>
              <a:t>Status update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countries </a:t>
            </a:r>
            <a:r>
              <a:rPr lang="de-DE" dirty="0" err="1" smtClean="0"/>
              <a:t>involved</a:t>
            </a:r>
            <a:r>
              <a:rPr lang="de-DE" dirty="0" smtClean="0"/>
              <a:t> </a:t>
            </a:r>
            <a:endParaRPr lang="de-DE" dirty="0" smtClean="0"/>
          </a:p>
          <a:p>
            <a:pPr marL="742950" lvl="1" indent="-285750">
              <a:buClr>
                <a:schemeClr val="accent3"/>
              </a:buClr>
              <a:buFontTx/>
              <a:buChar char="•"/>
              <a:tabLst>
                <a:tab pos="1790700" algn="l"/>
                <a:tab pos="3676650" algn="l"/>
              </a:tabLst>
            </a:pPr>
            <a:r>
              <a:rPr lang="de-DE" dirty="0" smtClean="0"/>
              <a:t>Information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in different countries</a:t>
            </a:r>
          </a:p>
          <a:p>
            <a:pPr marL="742950" lvl="1" indent="-285750">
              <a:buClr>
                <a:schemeClr val="accent3"/>
              </a:buClr>
              <a:buFontTx/>
              <a:buChar char="•"/>
              <a:tabLst>
                <a:tab pos="1790700" algn="l"/>
                <a:tab pos="3676650" algn="l"/>
              </a:tabLst>
            </a:pP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Smart </a:t>
            </a:r>
            <a:r>
              <a:rPr lang="de-DE" dirty="0" err="1"/>
              <a:t>Grid</a:t>
            </a:r>
            <a:r>
              <a:rPr lang="de-DE" dirty="0"/>
              <a:t> </a:t>
            </a:r>
            <a:r>
              <a:rPr lang="de-DE" dirty="0" err="1"/>
              <a:t>Architecture</a:t>
            </a:r>
            <a:r>
              <a:rPr lang="de-DE" dirty="0"/>
              <a:t> Models </a:t>
            </a:r>
            <a:r>
              <a:rPr lang="de-DE" dirty="0" err="1"/>
              <a:t>which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AAL </a:t>
            </a:r>
            <a:r>
              <a:rPr lang="de-DE" dirty="0" err="1"/>
              <a:t>environment</a:t>
            </a:r>
            <a:endParaRPr lang="de-DE" dirty="0"/>
          </a:p>
          <a:p>
            <a:pPr marL="742950" lvl="1" indent="-285750">
              <a:buClr>
                <a:schemeClr val="accent3"/>
              </a:buClr>
              <a:buFontTx/>
              <a:buChar char="•"/>
              <a:tabLst>
                <a:tab pos="1790700" algn="l"/>
                <a:tab pos="3676650" algn="l"/>
              </a:tabLst>
            </a:pPr>
            <a:r>
              <a:rPr lang="de-DE" dirty="0"/>
              <a:t>Workshop on </a:t>
            </a:r>
            <a:r>
              <a:rPr lang="de-DE" dirty="0" err="1"/>
              <a:t>day</a:t>
            </a:r>
            <a:r>
              <a:rPr lang="de-DE" dirty="0"/>
              <a:t> 2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 different </a:t>
            </a:r>
            <a:r>
              <a:rPr lang="de-DE" dirty="0" err="1"/>
              <a:t>topics</a:t>
            </a:r>
            <a:endParaRPr lang="de-DE" dirty="0"/>
          </a:p>
          <a:p>
            <a:pPr marL="742950" lvl="1" indent="-285750">
              <a:buFontTx/>
              <a:buChar char="•"/>
              <a:tabLst>
                <a:tab pos="1790700" algn="l"/>
                <a:tab pos="3676650" algn="l"/>
              </a:tabLst>
            </a:pPr>
            <a:endParaRPr lang="de-DE" sz="1400" dirty="0"/>
          </a:p>
        </p:txBody>
      </p:sp>
      <p:sp>
        <p:nvSpPr>
          <p:cNvPr id="581637" name="Text Box 11"/>
          <p:cNvSpPr txBox="1">
            <a:spLocks noChangeArrowheads="1"/>
          </p:cNvSpPr>
          <p:nvPr/>
        </p:nvSpPr>
        <p:spPr bwMode="auto">
          <a:xfrm>
            <a:off x="2070100" y="1771650"/>
            <a:ext cx="3060700" cy="243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1882775" algn="l"/>
              </a:tabLst>
            </a:pPr>
            <a:r>
              <a:rPr lang="de-DE" sz="1400" b="0"/>
              <a:t>Mr. D. Bannister 	UK-Member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Mr. P. Coebergh v.d.B. 	NL-Member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Mrs. P. Cunniffe 	NZ-Member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Mr. A. Delepoulle 	FR- 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Mrs. K. Delort 	US-Member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Mrs. J. Laurila-Epe 	DE-Member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Mr. D. Ma 	CN-Member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Mrs. B. Novel 	ES-Member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Mr. A. Siani 	IT-Member</a:t>
            </a:r>
          </a:p>
          <a:p>
            <a:pPr eaLnBrk="0" hangingPunct="0">
              <a:tabLst>
                <a:tab pos="1882775" algn="l"/>
              </a:tabLst>
            </a:pPr>
            <a:r>
              <a:rPr lang="de-DE" sz="1400" b="0"/>
              <a:t>Dr. H. Yamada 	JP- Member</a:t>
            </a:r>
          </a:p>
          <a:p>
            <a:pPr eaLnBrk="0" hangingPunct="0">
              <a:tabLst>
                <a:tab pos="1882775" algn="l"/>
              </a:tabLst>
            </a:pPr>
            <a:endParaRPr lang="de-DE" sz="1400" b="0"/>
          </a:p>
        </p:txBody>
      </p:sp>
      <p:sp>
        <p:nvSpPr>
          <p:cNvPr id="581638" name="Text Box 12"/>
          <p:cNvSpPr txBox="1">
            <a:spLocks noChangeArrowheads="1"/>
          </p:cNvSpPr>
          <p:nvPr/>
        </p:nvSpPr>
        <p:spPr bwMode="auto">
          <a:xfrm>
            <a:off x="5364163" y="1770063"/>
            <a:ext cx="3024187" cy="243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524000" algn="l"/>
              </a:tabLst>
            </a:pPr>
            <a:r>
              <a:rPr lang="de-DE" sz="1400" b="0" dirty="0" err="1"/>
              <a:t>Mrs</a:t>
            </a:r>
            <a:r>
              <a:rPr lang="de-DE" sz="1400" b="0" dirty="0"/>
              <a:t>. K. Grant 	UK-</a:t>
            </a:r>
            <a:r>
              <a:rPr lang="de-DE" sz="1400" b="0" dirty="0" err="1"/>
              <a:t>Alternate</a:t>
            </a:r>
            <a:r>
              <a:rPr lang="de-DE" sz="1400" b="0" dirty="0"/>
              <a:t> </a:t>
            </a:r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Dr. Y. Seki 	JP-</a:t>
            </a:r>
            <a:r>
              <a:rPr lang="de-DE" sz="1400" b="0" dirty="0" err="1"/>
              <a:t>Alternate</a:t>
            </a:r>
            <a:endParaRPr lang="de-DE" sz="1400" b="0" dirty="0"/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Mr. G. </a:t>
            </a:r>
            <a:r>
              <a:rPr lang="de-DE" sz="1400" b="0" dirty="0" err="1"/>
              <a:t>Ungaro</a:t>
            </a:r>
            <a:r>
              <a:rPr lang="de-DE" sz="1400" b="0" dirty="0"/>
              <a:t> 	FR-</a:t>
            </a:r>
            <a:r>
              <a:rPr lang="de-DE" sz="1400" b="0" dirty="0" err="1"/>
              <a:t>Alternate</a:t>
            </a:r>
            <a:endParaRPr lang="de-DE" sz="1400" b="0" dirty="0"/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Mr. E. Varela 	ES-</a:t>
            </a:r>
            <a:r>
              <a:rPr lang="de-DE" sz="1400" b="0" dirty="0" err="1"/>
              <a:t>Alternate</a:t>
            </a:r>
            <a:endParaRPr lang="de-DE" sz="1400" b="0" dirty="0"/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Mr. Z. Wu 	CN-</a:t>
            </a:r>
            <a:r>
              <a:rPr lang="de-DE" sz="1400" b="0" dirty="0" err="1"/>
              <a:t>Alternate</a:t>
            </a:r>
            <a:endParaRPr lang="de-DE" sz="1400" b="0" dirty="0"/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Dr. G. Fuchs 	TC59-Expert</a:t>
            </a:r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 err="1"/>
              <a:t>Mrs</a:t>
            </a:r>
            <a:r>
              <a:rPr lang="de-DE" sz="1400" b="0" dirty="0"/>
              <a:t>. U. Haltrich	TC100-Expert</a:t>
            </a:r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Dr. K. </a:t>
            </a:r>
            <a:r>
              <a:rPr lang="de-DE" sz="1400" b="0" dirty="0" err="1"/>
              <a:t>Neuder</a:t>
            </a:r>
            <a:r>
              <a:rPr lang="de-DE" sz="1400" b="0" dirty="0"/>
              <a:t> 	TC62-Expert</a:t>
            </a:r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Mr. J. </a:t>
            </a:r>
            <a:r>
              <a:rPr lang="de-DE" sz="1400" b="0" dirty="0" err="1"/>
              <a:t>Newbury</a:t>
            </a:r>
            <a:r>
              <a:rPr lang="de-DE" sz="1400" b="0" dirty="0"/>
              <a:t>	TC57-Expert</a:t>
            </a:r>
          </a:p>
          <a:p>
            <a:pPr eaLnBrk="0" hangingPunct="0">
              <a:tabLst>
                <a:tab pos="1524000" algn="l"/>
              </a:tabLst>
            </a:pPr>
            <a:r>
              <a:rPr lang="de-DE" sz="1400" b="0" dirty="0"/>
              <a:t>Mr. KP. Wegge	TC59-Expert</a:t>
            </a:r>
          </a:p>
          <a:p>
            <a:pPr eaLnBrk="0" hangingPunct="0">
              <a:tabLst>
                <a:tab pos="1524000" algn="l"/>
              </a:tabLst>
            </a:pPr>
            <a:endParaRPr lang="de-DE" sz="1400" b="0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B46F724-044E-4BFF-B1B3-DAA52207B431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de-DE" b="1" dirty="0" smtClean="0"/>
              <a:t>Key Drivers </a:t>
            </a:r>
            <a:r>
              <a:rPr lang="de-DE" b="1" dirty="0" err="1" smtClean="0"/>
              <a:t>of</a:t>
            </a:r>
            <a:r>
              <a:rPr lang="de-DE" b="1" dirty="0" smtClean="0"/>
              <a:t> AAL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Global </a:t>
            </a:r>
            <a:r>
              <a:rPr lang="en-US" dirty="0" smtClean="0"/>
              <a:t>concern about </a:t>
            </a:r>
            <a:r>
              <a:rPr lang="en-US" dirty="0" smtClean="0"/>
              <a:t>demographic change (e.g. China</a:t>
            </a:r>
            <a:r>
              <a:rPr lang="en-US" dirty="0" smtClean="0"/>
              <a:t>: 0.44 billion over 60 by 2030)</a:t>
            </a:r>
            <a:endParaRPr lang="de-DE" dirty="0" smtClean="0"/>
          </a:p>
          <a:p>
            <a:r>
              <a:rPr lang="en-US" dirty="0" smtClean="0"/>
              <a:t>Definition of </a:t>
            </a:r>
            <a:r>
              <a:rPr lang="en-US" dirty="0" smtClean="0"/>
              <a:t>"elderly" varies: </a:t>
            </a:r>
            <a:r>
              <a:rPr lang="en-US" dirty="0" smtClean="0"/>
              <a:t>+ </a:t>
            </a:r>
            <a:r>
              <a:rPr lang="en-US" dirty="0" smtClean="0"/>
              <a:t>60 </a:t>
            </a:r>
            <a:r>
              <a:rPr lang="en-US" dirty="0" smtClean="0"/>
              <a:t> years in </a:t>
            </a:r>
            <a:r>
              <a:rPr lang="en-US" dirty="0" smtClean="0"/>
              <a:t>Europe and China, </a:t>
            </a:r>
            <a:r>
              <a:rPr lang="en-US" dirty="0" smtClean="0"/>
              <a:t>+75 years </a:t>
            </a:r>
            <a:r>
              <a:rPr lang="en-US" dirty="0" smtClean="0"/>
              <a:t>in </a:t>
            </a:r>
            <a:r>
              <a:rPr lang="en-US" dirty="0" smtClean="0"/>
              <a:t>Japan</a:t>
            </a:r>
            <a:endParaRPr lang="de-DE" dirty="0" smtClean="0"/>
          </a:p>
          <a:p>
            <a:r>
              <a:rPr lang="en-US" dirty="0" smtClean="0"/>
              <a:t>Major </a:t>
            </a:r>
            <a:r>
              <a:rPr lang="en-US" dirty="0" smtClean="0"/>
              <a:t>sectors concerned by AAL are: healthcare, home appliances, multimedia, private and public buildings</a:t>
            </a:r>
            <a:endParaRPr lang="de-DE" dirty="0" smtClean="0"/>
          </a:p>
          <a:p>
            <a:r>
              <a:rPr lang="en-US" dirty="0" smtClean="0"/>
              <a:t>Cost </a:t>
            </a:r>
            <a:r>
              <a:rPr lang="en-US" dirty="0" smtClean="0"/>
              <a:t>efficient healthcare will require keeping elderly people at home and developing communication with hospitals, doctors and other health support </a:t>
            </a:r>
            <a:r>
              <a:rPr lang="en-US" dirty="0" smtClean="0"/>
              <a:t>organization.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privacy is a key issue to be addressed by standardization.</a:t>
            </a:r>
            <a:endParaRPr lang="de-DE" dirty="0" smtClean="0"/>
          </a:p>
          <a:p>
            <a:r>
              <a:rPr lang="en-US" dirty="0" smtClean="0"/>
              <a:t>Industry move into AAL </a:t>
            </a:r>
            <a:r>
              <a:rPr lang="en-US" dirty="0" smtClean="0"/>
              <a:t>market. </a:t>
            </a:r>
            <a:r>
              <a:rPr lang="en-US" dirty="0" smtClean="0"/>
              <a:t>This should be supported by standardization:</a:t>
            </a:r>
            <a:endParaRPr lang="de-DE" dirty="0" smtClean="0"/>
          </a:p>
          <a:p>
            <a:pPr lvl="1"/>
            <a:r>
              <a:rPr lang="en-US" dirty="0" smtClean="0"/>
              <a:t>Improved </a:t>
            </a:r>
            <a:r>
              <a:rPr lang="en-US" dirty="0" smtClean="0"/>
              <a:t>cost/performance ratio by promoting global markets with standardized </a:t>
            </a:r>
            <a:r>
              <a:rPr lang="en-US" dirty="0" smtClean="0"/>
              <a:t>products/services</a:t>
            </a:r>
            <a:endParaRPr lang="de-DE" dirty="0" smtClean="0"/>
          </a:p>
          <a:p>
            <a:pPr lvl="1"/>
            <a:r>
              <a:rPr lang="en-US" dirty="0" smtClean="0"/>
              <a:t>Ensure interoperability</a:t>
            </a:r>
            <a:endParaRPr lang="de-DE" dirty="0" smtClean="0"/>
          </a:p>
          <a:p>
            <a:pPr lvl="1"/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products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elderly</a:t>
            </a:r>
            <a:r>
              <a:rPr lang="en-US" dirty="0" smtClean="0"/>
              <a:t> e.g. assistance </a:t>
            </a:r>
            <a:r>
              <a:rPr lang="en-US" dirty="0" smtClean="0"/>
              <a:t>robots, home appliances, </a:t>
            </a:r>
            <a:r>
              <a:rPr lang="en-US" dirty="0" smtClean="0"/>
              <a:t>multimedia</a:t>
            </a:r>
            <a:endParaRPr lang="de-DE" dirty="0" smtClean="0"/>
          </a:p>
          <a:p>
            <a:r>
              <a:rPr lang="en-US" dirty="0" smtClean="0"/>
              <a:t>A</a:t>
            </a:r>
            <a:r>
              <a:rPr lang="en-US" dirty="0" smtClean="0"/>
              <a:t>AL </a:t>
            </a:r>
            <a:r>
              <a:rPr lang="en-US" dirty="0" smtClean="0"/>
              <a:t>is a transversal issue </a:t>
            </a:r>
            <a:r>
              <a:rPr lang="en-US" dirty="0" smtClean="0"/>
              <a:t>which also </a:t>
            </a:r>
            <a:r>
              <a:rPr lang="en-US" dirty="0" smtClean="0"/>
              <a:t>concerns the usability of the products. AAL should be a mainstream technology rather than </a:t>
            </a:r>
            <a:r>
              <a:rPr lang="en-US" dirty="0" smtClean="0"/>
              <a:t>assistive </a:t>
            </a:r>
            <a:r>
              <a:rPr lang="en-US" dirty="0" smtClean="0"/>
              <a:t>technology.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568952" cy="1143000"/>
          </a:xfrm>
        </p:spPr>
        <p:txBody>
          <a:bodyPr vert="horz" lIns="0" rIns="0" bIns="0" anchor="b">
            <a:normAutofit/>
          </a:bodyPr>
          <a:lstStyle/>
          <a:p>
            <a:r>
              <a:rPr lang="en-US" b="1" dirty="0" smtClean="0"/>
              <a:t>IEC/ISO – AAL Standardization</a:t>
            </a:r>
            <a:endParaRPr lang="de-DE" b="1" dirty="0" smtClean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207375" cy="562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Foliennummernplatzhalter 3"/>
          <p:cNvSpPr txBox="1">
            <a:spLocks/>
          </p:cNvSpPr>
          <p:nvPr/>
        </p:nvSpPr>
        <p:spPr>
          <a:xfrm>
            <a:off x="810039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6F724-044E-4BFF-B1B3-DAA52207B43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vert="horz" lIns="0" rIns="0" bIns="0" anchor="b">
            <a:normAutofit fontScale="90000"/>
          </a:bodyPr>
          <a:lstStyle/>
          <a:p>
            <a:r>
              <a:rPr lang="en-US" b="1" dirty="0" smtClean="0"/>
              <a:t>SG 5 </a:t>
            </a:r>
            <a:r>
              <a:rPr lang="de-DE" b="1" dirty="0" smtClean="0"/>
              <a:t>–</a:t>
            </a:r>
            <a:r>
              <a:rPr lang="en-US" b="1" dirty="0" smtClean="0"/>
              <a:t> Working Area </a:t>
            </a:r>
            <a:r>
              <a:rPr lang="de-DE" b="1" dirty="0" smtClean="0"/>
              <a:t>–</a:t>
            </a:r>
            <a:r>
              <a:rPr lang="en-US" b="1" dirty="0" smtClean="0"/>
              <a:t> Main Topics</a:t>
            </a:r>
            <a:endParaRPr lang="de-DE" b="1" dirty="0" smtClean="0"/>
          </a:p>
        </p:txBody>
      </p:sp>
      <p:sp>
        <p:nvSpPr>
          <p:cNvPr id="582660" name="Rectangle 46"/>
          <p:cNvSpPr>
            <a:spLocks noChangeArrowheads="1"/>
          </p:cNvSpPr>
          <p:nvPr/>
        </p:nvSpPr>
        <p:spPr bwMode="auto">
          <a:xfrm>
            <a:off x="0" y="1628800"/>
            <a:ext cx="9144000" cy="511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0" tIns="108000" rIns="360000" bIns="108000">
            <a:spAutoFit/>
          </a:bodyPr>
          <a:lstStyle/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 smtClean="0"/>
              <a:t>Set up </a:t>
            </a:r>
            <a:r>
              <a:rPr lang="en-US" sz="2400" dirty="0"/>
              <a:t>inventory of existing standards and standardization projects (inside and outside IEC</a:t>
            </a:r>
            <a:r>
              <a:rPr lang="en-US" sz="2400" dirty="0" smtClean="0"/>
              <a:t>)</a:t>
            </a:r>
            <a:endParaRPr lang="en-US" sz="24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/>
              <a:t>E</a:t>
            </a:r>
            <a:r>
              <a:rPr lang="en-US" sz="2400" dirty="0" smtClean="0"/>
              <a:t>ngage </a:t>
            </a:r>
            <a:r>
              <a:rPr lang="en-US" sz="2400" dirty="0"/>
              <a:t>key stakeholders interested in AAL standardization </a:t>
            </a:r>
            <a:r>
              <a:rPr lang="en-US" sz="2400" dirty="0" smtClean="0"/>
              <a:t>work</a:t>
            </a:r>
            <a:endParaRPr lang="en-US" sz="24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 smtClean="0"/>
              <a:t>Identify ISO/IEC </a:t>
            </a:r>
            <a:r>
              <a:rPr lang="en-US" sz="2400" dirty="0"/>
              <a:t>TCs and SCs being </a:t>
            </a:r>
            <a:r>
              <a:rPr lang="en-US" sz="2400" dirty="0" smtClean="0"/>
              <a:t>concerned</a:t>
            </a:r>
            <a:endParaRPr lang="en-US" sz="24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 smtClean="0"/>
              <a:t>Coordinate </a:t>
            </a:r>
            <a:r>
              <a:rPr lang="en-US" sz="2400" dirty="0"/>
              <a:t>cross TC/SC work to prevent </a:t>
            </a:r>
            <a:r>
              <a:rPr lang="en-US" sz="2400" dirty="0" smtClean="0"/>
              <a:t>overlap </a:t>
            </a:r>
            <a:r>
              <a:rPr lang="en-US" sz="2400" dirty="0"/>
              <a:t>of work or potential inconsistencies, liaise </a:t>
            </a:r>
            <a:r>
              <a:rPr lang="en-US" sz="2400" dirty="0" smtClean="0"/>
              <a:t>with ISO</a:t>
            </a:r>
            <a:r>
              <a:rPr lang="en-US" sz="2400" dirty="0"/>
              <a:t>, ITU, and other </a:t>
            </a:r>
            <a:r>
              <a:rPr lang="en-US" sz="2400" dirty="0" smtClean="0"/>
              <a:t>organizations</a:t>
            </a:r>
            <a:endParaRPr lang="en-US" sz="24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 smtClean="0"/>
              <a:t>T</a:t>
            </a:r>
            <a:r>
              <a:rPr lang="en-US" sz="2400" dirty="0" smtClean="0"/>
              <a:t>ake </a:t>
            </a:r>
            <a:r>
              <a:rPr lang="en-US" sz="2400" dirty="0"/>
              <a:t>into </a:t>
            </a:r>
            <a:r>
              <a:rPr lang="en-US" sz="2400" dirty="0" smtClean="0"/>
              <a:t>account economic </a:t>
            </a:r>
            <a:r>
              <a:rPr lang="en-US" sz="2400" dirty="0"/>
              <a:t>aspects of AAL, e.g. by identifying international market potential, market drivers etc</a:t>
            </a:r>
            <a:r>
              <a:rPr lang="en-US" sz="2400" dirty="0" smtClean="0"/>
              <a:t>.</a:t>
            </a:r>
            <a:endParaRPr lang="en-US" sz="24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2400" dirty="0" smtClean="0"/>
              <a:t>Develop roadmap </a:t>
            </a:r>
            <a:r>
              <a:rPr lang="en-US" sz="2400" dirty="0"/>
              <a:t>with </a:t>
            </a:r>
            <a:r>
              <a:rPr lang="en-US" sz="2400" dirty="0" smtClean="0"/>
              <a:t>timeline that </a:t>
            </a:r>
            <a:r>
              <a:rPr lang="en-US" sz="2400" dirty="0"/>
              <a:t>includes </a:t>
            </a:r>
            <a:r>
              <a:rPr lang="en-US" sz="2400" dirty="0" smtClean="0"/>
              <a:t>reference </a:t>
            </a:r>
            <a:r>
              <a:rPr lang="en-US" sz="2400" dirty="0"/>
              <a:t>architecture and prospective standardization projects</a:t>
            </a:r>
          </a:p>
          <a:p>
            <a:pPr marL="447675" indent="-361950">
              <a:buFontTx/>
              <a:buChar char="•"/>
            </a:pPr>
            <a:endParaRPr lang="en-US" dirty="0"/>
          </a:p>
          <a:p>
            <a:pPr marL="447675" indent="-361950"/>
            <a:r>
              <a:rPr lang="en-US" dirty="0"/>
              <a:t>    </a:t>
            </a:r>
            <a:r>
              <a:rPr lang="en-US" dirty="0" smtClean="0"/>
              <a:t>	It </a:t>
            </a:r>
            <a:r>
              <a:rPr lang="en-US" dirty="0"/>
              <a:t>is not within the scope of SG 5 to write standards – this is assigned to the committees in and outside of IEC.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B46F724-044E-4BFF-B1B3-DAA52207B431}" type="slidenum">
              <a:rPr lang="de-DE" smtClean="0"/>
              <a:pPr/>
              <a:t>6</a:t>
            </a:fld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de-DE" b="1" dirty="0" smtClean="0"/>
              <a:t>3 Teams </a:t>
            </a:r>
            <a:r>
              <a:rPr lang="de-DE" b="1" dirty="0" err="1" smtClean="0"/>
              <a:t>of</a:t>
            </a:r>
            <a:r>
              <a:rPr lang="de-DE" b="1" dirty="0" smtClean="0"/>
              <a:t> SG5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Status Team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Collect </a:t>
            </a:r>
            <a:r>
              <a:rPr lang="en-US" dirty="0" smtClean="0"/>
              <a:t>information about </a:t>
            </a:r>
            <a:r>
              <a:rPr lang="en-US" dirty="0" smtClean="0"/>
              <a:t>AAL-standards</a:t>
            </a:r>
            <a:endParaRPr lang="de-DE" dirty="0" smtClean="0"/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dentify </a:t>
            </a:r>
            <a:r>
              <a:rPr lang="en-US" dirty="0" smtClean="0"/>
              <a:t>existing </a:t>
            </a:r>
            <a:r>
              <a:rPr lang="en-US" dirty="0" smtClean="0"/>
              <a:t>IEC-standards</a:t>
            </a:r>
            <a:endParaRPr lang="de-DE" dirty="0" smtClean="0"/>
          </a:p>
          <a:p>
            <a:pPr lvl="1"/>
            <a:r>
              <a:rPr lang="en-US" dirty="0" smtClean="0"/>
              <a:t>Identify </a:t>
            </a:r>
            <a:r>
              <a:rPr lang="en-US" dirty="0" err="1" smtClean="0"/>
              <a:t>fora</a:t>
            </a:r>
            <a:r>
              <a:rPr lang="en-US" dirty="0" smtClean="0"/>
              <a:t> and consortia to liaise with </a:t>
            </a:r>
            <a:r>
              <a:rPr lang="en-US" dirty="0" smtClean="0"/>
              <a:t>(e.g. </a:t>
            </a:r>
            <a:r>
              <a:rPr lang="en-US" dirty="0" smtClean="0"/>
              <a:t>Continua)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en-US" b="1" dirty="0" smtClean="0"/>
              <a:t>Security </a:t>
            </a:r>
            <a:r>
              <a:rPr lang="en-US" b="1" dirty="0" smtClean="0"/>
              <a:t>Team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Deals </a:t>
            </a:r>
            <a:r>
              <a:rPr lang="en-US" dirty="0" smtClean="0"/>
              <a:t>with the aspects of data security</a:t>
            </a:r>
            <a:endParaRPr lang="de-DE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de-DE" dirty="0" smtClean="0"/>
          </a:p>
          <a:p>
            <a:r>
              <a:rPr lang="en-US" b="1" dirty="0" smtClean="0"/>
              <a:t>Modeling Team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architecture model</a:t>
            </a:r>
            <a:endParaRPr lang="de-DE" dirty="0" smtClean="0"/>
          </a:p>
          <a:p>
            <a:pPr lvl="1"/>
            <a:r>
              <a:rPr lang="en-US" dirty="0" smtClean="0"/>
              <a:t>Explore </a:t>
            </a:r>
            <a:r>
              <a:rPr lang="en-US" dirty="0" smtClean="0"/>
              <a:t>the model SG1 and SG3 are working </a:t>
            </a:r>
            <a:r>
              <a:rPr lang="en-US" dirty="0" smtClean="0"/>
              <a:t>with</a:t>
            </a:r>
            <a:endParaRPr lang="de-DE" dirty="0" smtClean="0"/>
          </a:p>
          <a:p>
            <a:pPr lvl="1"/>
            <a:r>
              <a:rPr lang="en-US" dirty="0" smtClean="0"/>
              <a:t>Develop </a:t>
            </a:r>
            <a:r>
              <a:rPr lang="en-US" dirty="0" smtClean="0"/>
              <a:t>a use case </a:t>
            </a:r>
            <a:r>
              <a:rPr lang="en-US" dirty="0" smtClean="0"/>
              <a:t>model</a:t>
            </a:r>
            <a:endParaRPr lang="de-DE" dirty="0" smtClean="0"/>
          </a:p>
          <a:p>
            <a:pPr lvl="1"/>
            <a:r>
              <a:rPr lang="en-US" dirty="0" smtClean="0"/>
              <a:t>Initiate </a:t>
            </a:r>
            <a:r>
              <a:rPr lang="en-US" dirty="0" smtClean="0"/>
              <a:t>a call for use cases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724-044E-4BFF-B1B3-DAA52207B431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539552" y="623731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Next Meeting planned </a:t>
            </a:r>
            <a:r>
              <a:rPr lang="en-US" b="1" dirty="0" smtClean="0"/>
              <a:t>4-5 Dec. </a:t>
            </a:r>
            <a:r>
              <a:rPr lang="en-US" b="1" dirty="0" smtClean="0"/>
              <a:t>2012 (location </a:t>
            </a:r>
            <a:r>
              <a:rPr lang="en-US" b="1" dirty="0" err="1" smtClean="0"/>
              <a:t>t.b.c</a:t>
            </a:r>
            <a:r>
              <a:rPr lang="en-US" b="1" dirty="0" smtClean="0"/>
              <a:t>.)</a:t>
            </a:r>
            <a:endParaRPr lang="de-DE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SG 5 </a:t>
            </a:r>
            <a:r>
              <a:rPr lang="de-DE" b="1" dirty="0" smtClean="0"/>
              <a:t>–</a:t>
            </a:r>
            <a:r>
              <a:rPr lang="en-US" b="1" dirty="0" smtClean="0"/>
              <a:t> Ongoing work - </a:t>
            </a:r>
            <a:r>
              <a:rPr lang="en-US" b="1" dirty="0" smtClean="0"/>
              <a:t>Next</a:t>
            </a:r>
            <a:r>
              <a:rPr lang="en-US" b="1" dirty="0" smtClean="0"/>
              <a:t> </a:t>
            </a:r>
            <a:r>
              <a:rPr lang="en-US" b="1" dirty="0" smtClean="0"/>
              <a:t>Steps</a:t>
            </a:r>
            <a:endParaRPr lang="de-DE" b="1" dirty="0" smtClean="0"/>
          </a:p>
        </p:txBody>
      </p:sp>
      <p:sp>
        <p:nvSpPr>
          <p:cNvPr id="583684" name="Rectangle 46"/>
          <p:cNvSpPr>
            <a:spLocks noChangeArrowheads="1"/>
          </p:cNvSpPr>
          <p:nvPr/>
        </p:nvSpPr>
        <p:spPr bwMode="auto">
          <a:xfrm>
            <a:off x="107504" y="1844824"/>
            <a:ext cx="9612560" cy="46500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0" tIns="108000" rIns="360000" bIns="108000">
            <a:spAutoFit/>
          </a:bodyPr>
          <a:lstStyle/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3200" dirty="0"/>
              <a:t>International AAL conference (possibly in 2014</a:t>
            </a:r>
            <a:r>
              <a:rPr lang="en-US" sz="3200" dirty="0" smtClean="0"/>
              <a:t>?)</a:t>
            </a:r>
            <a:endParaRPr lang="en-US" sz="3200" dirty="0"/>
          </a:p>
          <a:p>
            <a:pPr marL="912813" lvl="1" indent="-285750">
              <a:buClr>
                <a:schemeClr val="accent2"/>
              </a:buClr>
              <a:buFontTx/>
              <a:buChar char="•"/>
            </a:pPr>
            <a:r>
              <a:rPr lang="en-US" sz="2000" dirty="0" smtClean="0"/>
              <a:t>Think </a:t>
            </a:r>
            <a:r>
              <a:rPr lang="en-US" sz="2000" dirty="0"/>
              <a:t>about the intention of the conference, i.e.</a:t>
            </a:r>
          </a:p>
          <a:p>
            <a:pPr marL="912813" lvl="1" indent="-285750">
              <a:buClr>
                <a:schemeClr val="accent2"/>
              </a:buClr>
              <a:buFontTx/>
              <a:buChar char="•"/>
            </a:pPr>
            <a:r>
              <a:rPr lang="en-US" sz="2000" dirty="0"/>
              <a:t>Who should be addressed</a:t>
            </a:r>
          </a:p>
          <a:p>
            <a:pPr marL="912813" lvl="1" indent="-285750">
              <a:buClr>
                <a:schemeClr val="accent2"/>
              </a:buClr>
              <a:buFontTx/>
              <a:buChar char="•"/>
            </a:pPr>
            <a:r>
              <a:rPr lang="en-US" sz="2000" dirty="0"/>
              <a:t>Which organizations and guests should be invited?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3200" dirty="0"/>
              <a:t>Connection to/Interaction with </a:t>
            </a:r>
            <a:r>
              <a:rPr lang="en-US" sz="3200" dirty="0" smtClean="0"/>
              <a:t>EU </a:t>
            </a:r>
            <a:r>
              <a:rPr lang="en-US" sz="3200" dirty="0"/>
              <a:t>Commission </a:t>
            </a:r>
            <a:endParaRPr lang="en-US" sz="3200" dirty="0" smtClean="0"/>
          </a:p>
          <a:p>
            <a:pPr marL="447675" indent="-361950">
              <a:buClr>
                <a:schemeClr val="accent3"/>
              </a:buClr>
            </a:pPr>
            <a:endParaRPr lang="en-US" sz="3200" dirty="0" smtClean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3200" dirty="0" smtClean="0"/>
              <a:t>Cooperation </a:t>
            </a:r>
            <a:r>
              <a:rPr lang="en-US" sz="3200" dirty="0"/>
              <a:t>with Continua Health Alliance </a:t>
            </a:r>
            <a:endParaRPr lang="en-US" sz="3200" dirty="0" smtClean="0"/>
          </a:p>
          <a:p>
            <a:pPr marL="447675" indent="-361950">
              <a:buClr>
                <a:schemeClr val="accent3"/>
              </a:buClr>
            </a:pPr>
            <a:endParaRPr lang="en-US" sz="3200" dirty="0" smtClean="0"/>
          </a:p>
          <a:p>
            <a:pPr marL="447675" indent="-361950">
              <a:buClr>
                <a:schemeClr val="accent3"/>
              </a:buClr>
              <a:buFontTx/>
              <a:buChar char="•"/>
            </a:pPr>
            <a:r>
              <a:rPr lang="en-US" sz="3200" dirty="0" smtClean="0"/>
              <a:t>Analyze </a:t>
            </a:r>
            <a:r>
              <a:rPr lang="en-US" sz="3200" dirty="0"/>
              <a:t>projects in the AAL environment</a:t>
            </a:r>
            <a:r>
              <a:rPr lang="en-US" sz="2400" dirty="0"/>
              <a:t/>
            </a:r>
            <a:br>
              <a:rPr lang="en-US" sz="2400" dirty="0"/>
            </a:br>
            <a:endParaRPr lang="en-US" sz="1800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B46F724-044E-4BFF-B1B3-DAA52207B431}" type="slidenum">
              <a:rPr lang="de-DE" smtClean="0"/>
              <a:pPr/>
              <a:t>8</a:t>
            </a:fld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481</Words>
  <Application>Microsoft Office PowerPoint</Application>
  <PresentationFormat>Bildschirmpräsentation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Hyperion</vt:lpstr>
      <vt:lpstr>SMB Strategic Group 5 (SG 5) Ambient Assisted Living (AAL)</vt:lpstr>
      <vt:lpstr>Scope and Definition of AAL</vt:lpstr>
      <vt:lpstr>Strategic Group 5 (SG 5)</vt:lpstr>
      <vt:lpstr>Key Drivers of AAL</vt:lpstr>
      <vt:lpstr>IEC/ISO – AAL Standardization</vt:lpstr>
      <vt:lpstr>SG 5 – Working Area – Main Topics</vt:lpstr>
      <vt:lpstr>3 Teams of SG5</vt:lpstr>
      <vt:lpstr>SG 5 – Ongoing work - Next Steps</vt:lpstr>
    </vt:vector>
  </TitlesOfParts>
  <Company>Sony Europe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DEHaltrU</dc:creator>
  <cp:lastModifiedBy>DEHaltrU</cp:lastModifiedBy>
  <cp:revision>98</cp:revision>
  <dcterms:created xsi:type="dcterms:W3CDTF">2012-04-23T07:01:36Z</dcterms:created>
  <dcterms:modified xsi:type="dcterms:W3CDTF">2012-10-09T08:27:03Z</dcterms:modified>
</cp:coreProperties>
</file>