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59" r:id="rId4"/>
    <p:sldId id="258" r:id="rId5"/>
    <p:sldId id="261" r:id="rId6"/>
    <p:sldId id="263" r:id="rId7"/>
    <p:sldId id="264" r:id="rId8"/>
    <p:sldId id="265" r:id="rId9"/>
    <p:sldId id="267"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6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51" autoAdjust="0"/>
    <p:restoredTop sz="94663" autoAdjust="0"/>
  </p:normalViewPr>
  <p:slideViewPr>
    <p:cSldViewPr>
      <p:cViewPr varScale="1">
        <p:scale>
          <a:sx n="70" d="100"/>
          <a:sy n="70" d="100"/>
        </p:scale>
        <p:origin x="-147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37F79B5-9532-425B-A495-9E690A0D6AB6}" type="slidenum">
              <a:rPr lang="en-US"/>
              <a:pPr/>
              <a:t>‹#›</a:t>
            </a:fld>
            <a:endParaRPr lang="en-US"/>
          </a:p>
        </p:txBody>
      </p:sp>
    </p:spTree>
    <p:extLst>
      <p:ext uri="{BB962C8B-B14F-4D97-AF65-F5344CB8AC3E}">
        <p14:creationId xmlns:p14="http://schemas.microsoft.com/office/powerpoint/2010/main" val="18863071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85C606-43E6-40E2-9515-209A623741A4}" type="slidenum">
              <a:rPr lang="en-US"/>
              <a:pPr/>
              <a:t>‹#›</a:t>
            </a:fld>
            <a:endParaRPr lang="en-US"/>
          </a:p>
        </p:txBody>
      </p:sp>
    </p:spTree>
    <p:extLst>
      <p:ext uri="{BB962C8B-B14F-4D97-AF65-F5344CB8AC3E}">
        <p14:creationId xmlns:p14="http://schemas.microsoft.com/office/powerpoint/2010/main" val="1994915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CBDE8C-EEE1-4C92-991E-1DAEBE999325}" type="slidenum">
              <a:rPr lang="en-US"/>
              <a:pPr/>
              <a:t>‹#›</a:t>
            </a:fld>
            <a:endParaRPr lang="en-US"/>
          </a:p>
        </p:txBody>
      </p:sp>
    </p:spTree>
    <p:extLst>
      <p:ext uri="{BB962C8B-B14F-4D97-AF65-F5344CB8AC3E}">
        <p14:creationId xmlns:p14="http://schemas.microsoft.com/office/powerpoint/2010/main" val="1559053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82467F-2128-4D64-BB05-C760C46C0E12}" type="slidenum">
              <a:rPr lang="en-US"/>
              <a:pPr/>
              <a:t>‹#›</a:t>
            </a:fld>
            <a:endParaRPr lang="en-US"/>
          </a:p>
        </p:txBody>
      </p:sp>
    </p:spTree>
    <p:extLst>
      <p:ext uri="{BB962C8B-B14F-4D97-AF65-F5344CB8AC3E}">
        <p14:creationId xmlns:p14="http://schemas.microsoft.com/office/powerpoint/2010/main" val="1334576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2EF7F5-860F-481C-8991-E3E742E0C277}" type="slidenum">
              <a:rPr lang="en-US"/>
              <a:pPr/>
              <a:t>‹#›</a:t>
            </a:fld>
            <a:endParaRPr lang="en-US"/>
          </a:p>
        </p:txBody>
      </p:sp>
    </p:spTree>
    <p:extLst>
      <p:ext uri="{BB962C8B-B14F-4D97-AF65-F5344CB8AC3E}">
        <p14:creationId xmlns:p14="http://schemas.microsoft.com/office/powerpoint/2010/main" val="336199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2B0318-EDB0-4CD4-A59A-12CBD63A4C47}" type="slidenum">
              <a:rPr lang="en-US"/>
              <a:pPr/>
              <a:t>‹#›</a:t>
            </a:fld>
            <a:endParaRPr lang="en-US"/>
          </a:p>
        </p:txBody>
      </p:sp>
    </p:spTree>
    <p:extLst>
      <p:ext uri="{BB962C8B-B14F-4D97-AF65-F5344CB8AC3E}">
        <p14:creationId xmlns:p14="http://schemas.microsoft.com/office/powerpoint/2010/main" val="1269060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58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58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D2C5F5-FB35-4BEF-97A6-C1C3BD5CB629}" type="slidenum">
              <a:rPr lang="en-US"/>
              <a:pPr/>
              <a:t>‹#›</a:t>
            </a:fld>
            <a:endParaRPr lang="en-US"/>
          </a:p>
        </p:txBody>
      </p:sp>
    </p:spTree>
    <p:extLst>
      <p:ext uri="{BB962C8B-B14F-4D97-AF65-F5344CB8AC3E}">
        <p14:creationId xmlns:p14="http://schemas.microsoft.com/office/powerpoint/2010/main" val="162126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5CBB99A-4715-4A5E-B0EB-26EA169C6615}" type="slidenum">
              <a:rPr lang="en-US"/>
              <a:pPr/>
              <a:t>‹#›</a:t>
            </a:fld>
            <a:endParaRPr lang="en-US"/>
          </a:p>
        </p:txBody>
      </p:sp>
    </p:spTree>
    <p:extLst>
      <p:ext uri="{BB962C8B-B14F-4D97-AF65-F5344CB8AC3E}">
        <p14:creationId xmlns:p14="http://schemas.microsoft.com/office/powerpoint/2010/main" val="309405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A87A7E6-4362-4C17-8ABC-A4479C1A61D7}" type="slidenum">
              <a:rPr lang="en-US"/>
              <a:pPr/>
              <a:t>‹#›</a:t>
            </a:fld>
            <a:endParaRPr lang="en-US"/>
          </a:p>
        </p:txBody>
      </p:sp>
    </p:spTree>
    <p:extLst>
      <p:ext uri="{BB962C8B-B14F-4D97-AF65-F5344CB8AC3E}">
        <p14:creationId xmlns:p14="http://schemas.microsoft.com/office/powerpoint/2010/main" val="79850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B5F122E-92A4-4F3D-9802-D0ADD9468CB4}" type="slidenum">
              <a:rPr lang="en-US"/>
              <a:pPr/>
              <a:t>‹#›</a:t>
            </a:fld>
            <a:endParaRPr lang="en-US"/>
          </a:p>
        </p:txBody>
      </p:sp>
    </p:spTree>
    <p:extLst>
      <p:ext uri="{BB962C8B-B14F-4D97-AF65-F5344CB8AC3E}">
        <p14:creationId xmlns:p14="http://schemas.microsoft.com/office/powerpoint/2010/main" val="3671105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EFC8A7-8C2E-4650-9F77-5DECD0EF5F39}" type="slidenum">
              <a:rPr lang="en-US"/>
              <a:pPr/>
              <a:t>‹#›</a:t>
            </a:fld>
            <a:endParaRPr lang="en-US"/>
          </a:p>
        </p:txBody>
      </p:sp>
    </p:spTree>
    <p:extLst>
      <p:ext uri="{BB962C8B-B14F-4D97-AF65-F5344CB8AC3E}">
        <p14:creationId xmlns:p14="http://schemas.microsoft.com/office/powerpoint/2010/main" val="3990659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C219C9-6452-4192-849F-F13C5414B195}" type="slidenum">
              <a:rPr lang="en-US"/>
              <a:pPr/>
              <a:t>‹#›</a:t>
            </a:fld>
            <a:endParaRPr lang="en-US"/>
          </a:p>
        </p:txBody>
      </p:sp>
    </p:spTree>
    <p:extLst>
      <p:ext uri="{BB962C8B-B14F-4D97-AF65-F5344CB8AC3E}">
        <p14:creationId xmlns:p14="http://schemas.microsoft.com/office/powerpoint/2010/main" val="290167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b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533400"/>
            <a:ext cx="8229600" cy="1143000"/>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58963"/>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3817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3EC897B-5FC8-450F-8171-BFFB133A8F7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000" b="1">
          <a:solidFill>
            <a:srgbClr val="00366C"/>
          </a:solidFill>
          <a:latin typeface="+mj-lt"/>
          <a:ea typeface="+mj-ea"/>
          <a:cs typeface="+mj-cs"/>
        </a:defRPr>
      </a:lvl1pPr>
      <a:lvl2pPr algn="ctr" rtl="0" eaLnBrk="1" fontAlgn="base" hangingPunct="1">
        <a:spcBef>
          <a:spcPct val="0"/>
        </a:spcBef>
        <a:spcAft>
          <a:spcPct val="0"/>
        </a:spcAft>
        <a:defRPr sz="4000" b="1">
          <a:solidFill>
            <a:srgbClr val="00366C"/>
          </a:solidFill>
          <a:latin typeface="Arial" charset="0"/>
        </a:defRPr>
      </a:lvl2pPr>
      <a:lvl3pPr algn="ctr" rtl="0" eaLnBrk="1" fontAlgn="base" hangingPunct="1">
        <a:spcBef>
          <a:spcPct val="0"/>
        </a:spcBef>
        <a:spcAft>
          <a:spcPct val="0"/>
        </a:spcAft>
        <a:defRPr sz="4000" b="1">
          <a:solidFill>
            <a:srgbClr val="00366C"/>
          </a:solidFill>
          <a:latin typeface="Arial" charset="0"/>
        </a:defRPr>
      </a:lvl3pPr>
      <a:lvl4pPr algn="ctr" rtl="0" eaLnBrk="1" fontAlgn="base" hangingPunct="1">
        <a:spcBef>
          <a:spcPct val="0"/>
        </a:spcBef>
        <a:spcAft>
          <a:spcPct val="0"/>
        </a:spcAft>
        <a:defRPr sz="4000" b="1">
          <a:solidFill>
            <a:srgbClr val="00366C"/>
          </a:solidFill>
          <a:latin typeface="Arial" charset="0"/>
        </a:defRPr>
      </a:lvl4pPr>
      <a:lvl5pPr algn="ctr" rtl="0" eaLnBrk="1" fontAlgn="base" hangingPunct="1">
        <a:spcBef>
          <a:spcPct val="0"/>
        </a:spcBef>
        <a:spcAft>
          <a:spcPct val="0"/>
        </a:spcAft>
        <a:defRPr sz="4000" b="1">
          <a:solidFill>
            <a:srgbClr val="00366C"/>
          </a:solidFill>
          <a:latin typeface="Arial" charset="0"/>
        </a:defRPr>
      </a:lvl5pPr>
      <a:lvl6pPr marL="457200" algn="ctr" rtl="0" eaLnBrk="1" fontAlgn="base" hangingPunct="1">
        <a:spcBef>
          <a:spcPct val="0"/>
        </a:spcBef>
        <a:spcAft>
          <a:spcPct val="0"/>
        </a:spcAft>
        <a:defRPr sz="4000" b="1">
          <a:solidFill>
            <a:srgbClr val="00366C"/>
          </a:solidFill>
          <a:latin typeface="Arial" charset="0"/>
        </a:defRPr>
      </a:lvl6pPr>
      <a:lvl7pPr marL="914400" algn="ctr" rtl="0" eaLnBrk="1" fontAlgn="base" hangingPunct="1">
        <a:spcBef>
          <a:spcPct val="0"/>
        </a:spcBef>
        <a:spcAft>
          <a:spcPct val="0"/>
        </a:spcAft>
        <a:defRPr sz="4000" b="1">
          <a:solidFill>
            <a:srgbClr val="00366C"/>
          </a:solidFill>
          <a:latin typeface="Arial" charset="0"/>
        </a:defRPr>
      </a:lvl7pPr>
      <a:lvl8pPr marL="1371600" algn="ctr" rtl="0" eaLnBrk="1" fontAlgn="base" hangingPunct="1">
        <a:spcBef>
          <a:spcPct val="0"/>
        </a:spcBef>
        <a:spcAft>
          <a:spcPct val="0"/>
        </a:spcAft>
        <a:defRPr sz="4000" b="1">
          <a:solidFill>
            <a:srgbClr val="00366C"/>
          </a:solidFill>
          <a:latin typeface="Arial" charset="0"/>
        </a:defRPr>
      </a:lvl8pPr>
      <a:lvl9pPr marL="1828800" algn="ctr" rtl="0" eaLnBrk="1" fontAlgn="base" hangingPunct="1">
        <a:spcBef>
          <a:spcPct val="0"/>
        </a:spcBef>
        <a:spcAft>
          <a:spcPct val="0"/>
        </a:spcAft>
        <a:defRPr sz="4000" b="1">
          <a:solidFill>
            <a:srgbClr val="00366C"/>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685800" y="4114800"/>
            <a:ext cx="7772400" cy="1470025"/>
          </a:xfrm>
        </p:spPr>
        <p:txBody>
          <a:bodyPr/>
          <a:lstStyle/>
          <a:p>
            <a:r>
              <a:rPr lang="en-US" b="0" dirty="0" smtClean="0"/>
              <a:t>Accessibility Update	</a:t>
            </a:r>
            <a:endParaRPr lang="en-US" b="0" dirty="0"/>
          </a:p>
        </p:txBody>
      </p:sp>
      <p:sp>
        <p:nvSpPr>
          <p:cNvPr id="2051" name="Rectangle 3"/>
          <p:cNvSpPr>
            <a:spLocks noGrp="1" noChangeArrowheads="1"/>
          </p:cNvSpPr>
          <p:nvPr>
            <p:ph type="subTitle" idx="1"/>
          </p:nvPr>
        </p:nvSpPr>
        <p:spPr>
          <a:xfrm>
            <a:off x="1371600" y="5641975"/>
            <a:ext cx="6400800" cy="1752600"/>
          </a:xfrm>
        </p:spPr>
        <p:txBody>
          <a:bodyPr/>
          <a:lstStyle/>
          <a:p>
            <a:r>
              <a:rPr lang="en-US" dirty="0" smtClean="0"/>
              <a:t>TC100 AGS </a:t>
            </a:r>
            <a:r>
              <a:rPr lang="en-US" dirty="0" smtClean="0"/>
              <a:t>– May </a:t>
            </a:r>
            <a:r>
              <a:rPr lang="en-US" dirty="0" smtClean="0"/>
              <a:t>15, </a:t>
            </a:r>
            <a:r>
              <a:rPr lang="en-US" dirty="0" smtClean="0"/>
              <a:t>2012</a:t>
            </a:r>
            <a:endParaRPr lang="en-US" dirty="0"/>
          </a:p>
        </p:txBody>
      </p:sp>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pPr lvl="0" fontAlgn="auto">
              <a:spcBef>
                <a:spcPts val="0"/>
              </a:spcBef>
              <a:spcAft>
                <a:spcPts val="0"/>
              </a:spcAft>
            </a:pPr>
            <a:r>
              <a:rPr lang="en-US" sz="3200" kern="1200" dirty="0">
                <a:solidFill>
                  <a:prstClr val="black"/>
                </a:solidFill>
                <a:latin typeface="Arial" pitchFamily="34" charset="0"/>
                <a:ea typeface="+mn-ea"/>
                <a:cs typeface="Arial" pitchFamily="34" charset="0"/>
              </a:rPr>
              <a:t>FCC</a:t>
            </a:r>
            <a:br>
              <a:rPr lang="en-US" sz="3200" kern="1200" dirty="0">
                <a:solidFill>
                  <a:prstClr val="black"/>
                </a:solidFill>
                <a:latin typeface="Arial" pitchFamily="34" charset="0"/>
                <a:ea typeface="+mn-ea"/>
                <a:cs typeface="Arial" pitchFamily="34" charset="0"/>
              </a:rPr>
            </a:br>
            <a:r>
              <a:rPr lang="en-US" sz="3200" kern="1200" dirty="0">
                <a:solidFill>
                  <a:prstClr val="black"/>
                </a:solidFill>
                <a:latin typeface="Arial" pitchFamily="34" charset="0"/>
                <a:ea typeface="+mn-ea"/>
                <a:cs typeface="Arial" pitchFamily="34" charset="0"/>
              </a:rPr>
              <a:t>Video Programming Accessibility Advisory Committee (VPAAC)</a:t>
            </a:r>
            <a:br>
              <a:rPr lang="en-US" sz="3200" kern="1200" dirty="0">
                <a:solidFill>
                  <a:prstClr val="black"/>
                </a:solidFill>
                <a:latin typeface="Arial" pitchFamily="34" charset="0"/>
                <a:ea typeface="+mn-ea"/>
                <a:cs typeface="Arial" pitchFamily="34" charset="0"/>
              </a:rPr>
            </a:br>
            <a:endParaRPr lang="en-US" dirty="0"/>
          </a:p>
        </p:txBody>
      </p:sp>
      <p:pic>
        <p:nvPicPr>
          <p:cNvPr id="368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471211"/>
            <a:ext cx="8229600" cy="1301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025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VPAAC Mission</a:t>
            </a:r>
            <a:endParaRPr lang="en-US" dirty="0"/>
          </a:p>
        </p:txBody>
      </p:sp>
      <p:sp>
        <p:nvSpPr>
          <p:cNvPr id="3" name="Content Placeholder 2"/>
          <p:cNvSpPr>
            <a:spLocks noGrp="1"/>
          </p:cNvSpPr>
          <p:nvPr>
            <p:ph idx="1"/>
          </p:nvPr>
        </p:nvSpPr>
        <p:spPr/>
        <p:txBody>
          <a:bodyPr/>
          <a:lstStyle/>
          <a:p>
            <a:pPr marL="0" indent="0">
              <a:buNone/>
            </a:pPr>
            <a:r>
              <a:rPr lang="en-US" sz="2000" dirty="0" smtClean="0"/>
              <a:t>Develop recommendations for the provision of closed captioning of Internet programming previously captioned on television, video description of television programming delivered using Internet protocol or digital broadcast television, accessible emergency information for people with vision disabilities delivered using Internet protocol or digital broadcast television, and accessible user interfaces on video programming devices.  </a:t>
            </a:r>
          </a:p>
          <a:p>
            <a:pPr marL="0" indent="0">
              <a:buNone/>
            </a:pPr>
            <a:endParaRPr lang="en-US" sz="2000" dirty="0" smtClean="0"/>
          </a:p>
          <a:p>
            <a:pPr marL="0" indent="0">
              <a:buNone/>
            </a:pPr>
            <a:r>
              <a:rPr lang="en-US" sz="2000" dirty="0" smtClean="0"/>
              <a:t>Where possible, the Act directs that these recommendations should incorporate the standards, protocols, and procedures that have been adopted by recognized industry standard-setting organizations. </a:t>
            </a:r>
          </a:p>
          <a:p>
            <a:pPr marL="0" indent="0">
              <a:buNone/>
            </a:pPr>
            <a:endParaRPr lang="en-US" dirty="0"/>
          </a:p>
        </p:txBody>
      </p:sp>
    </p:spTree>
    <p:extLst>
      <p:ext uri="{BB962C8B-B14F-4D97-AF65-F5344CB8AC3E}">
        <p14:creationId xmlns:p14="http://schemas.microsoft.com/office/powerpoint/2010/main" val="43239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Working Group 1</a:t>
            </a:r>
            <a:br>
              <a:rPr lang="en-US" dirty="0" smtClean="0">
                <a:solidFill>
                  <a:schemeClr val="tx1"/>
                </a:solidFill>
              </a:rPr>
            </a:br>
            <a:r>
              <a:rPr lang="en-US" dirty="0" smtClean="0">
                <a:solidFill>
                  <a:schemeClr val="tx1"/>
                </a:solidFill>
              </a:rPr>
              <a:t> Closed Captioning Over IP</a:t>
            </a:r>
            <a:endParaRPr lang="en-US" dirty="0">
              <a:solidFill>
                <a:schemeClr val="tx1"/>
              </a:solidFill>
            </a:endParaRPr>
          </a:p>
        </p:txBody>
      </p:sp>
      <p:sp>
        <p:nvSpPr>
          <p:cNvPr id="3" name="Content Placeholder 2"/>
          <p:cNvSpPr>
            <a:spLocks noGrp="1"/>
          </p:cNvSpPr>
          <p:nvPr>
            <p:ph idx="1"/>
          </p:nvPr>
        </p:nvSpPr>
        <p:spPr/>
        <p:txBody>
          <a:bodyPr/>
          <a:lstStyle/>
          <a:p>
            <a:pPr lvl="0" algn="ctr" fontAlgn="auto">
              <a:spcAft>
                <a:spcPts val="0"/>
              </a:spcAft>
              <a:buNone/>
            </a:pPr>
            <a:r>
              <a:rPr kumimoji="0" lang="en-US" sz="2400" b="0" i="0" u="sng" strike="noStrike" kern="1200" cap="none" spc="0" normalizeH="0" baseline="0" noProof="0" dirty="0" smtClean="0">
                <a:ln>
                  <a:noFill/>
                </a:ln>
                <a:solidFill>
                  <a:prstClr val="black"/>
                </a:solidFill>
                <a:effectLst/>
                <a:uLnTx/>
                <a:uFillTx/>
                <a:latin typeface="Arial" pitchFamily="34" charset="0"/>
                <a:ea typeface="+mn-ea"/>
                <a:cs typeface="Arial" pitchFamily="34" charset="0"/>
              </a:rPr>
              <a:t>Mission</a:t>
            </a:r>
          </a:p>
          <a:p>
            <a:pPr lvl="0" fontAlgn="auto">
              <a:spcAft>
                <a:spcPts val="0"/>
              </a:spcAft>
              <a:buFont typeface="Arial" pitchFamily="34" charset="0"/>
              <a:buChar char="•"/>
            </a:pPr>
            <a:r>
              <a:rPr kumimoji="0" lang="en-US" sz="24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Identification of protocols, technical capabilities, and technical procedures needed to encode, transport, receive, and render closed captioning of video programming delivered using IP.</a:t>
            </a:r>
          </a:p>
          <a:p>
            <a:pPr lvl="0" algn="ctr" fontAlgn="auto">
              <a:spcAft>
                <a:spcPts val="0"/>
              </a:spcAft>
              <a:buNone/>
            </a:pPr>
            <a:r>
              <a:rPr kumimoji="0" lang="en-US" sz="2400" b="0" i="0" u="sng" strike="noStrike" kern="1200" cap="none" spc="0" normalizeH="0" baseline="0" noProof="0" dirty="0" smtClean="0">
                <a:ln>
                  <a:noFill/>
                </a:ln>
                <a:solidFill>
                  <a:prstClr val="black"/>
                </a:solidFill>
                <a:effectLst/>
                <a:uLnTx/>
                <a:uFillTx/>
                <a:latin typeface="Arial" pitchFamily="34" charset="0"/>
                <a:ea typeface="+mn-ea"/>
                <a:cs typeface="Arial" pitchFamily="34" charset="0"/>
              </a:rPr>
              <a:t>Report</a:t>
            </a:r>
          </a:p>
          <a:p>
            <a:pPr lvl="0" fontAlgn="auto">
              <a:spcAft>
                <a:spcPts val="0"/>
              </a:spcAft>
              <a:buFont typeface="Arial" pitchFamily="34" charset="0"/>
              <a:buChar char="•"/>
            </a:pPr>
            <a:r>
              <a:rPr kumimoji="0" lang="en-US" sz="24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VPAAC submitted Final Report to FCC July 13.</a:t>
            </a:r>
          </a:p>
          <a:p>
            <a:pPr lvl="0" fontAlgn="auto">
              <a:spcAft>
                <a:spcPts val="0"/>
              </a:spcAft>
              <a:buFont typeface="Arial" pitchFamily="34" charset="0"/>
              <a:buChar char="•"/>
            </a:pPr>
            <a:r>
              <a:rPr kumimoji="0" lang="en-US" sz="24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FCC released NPRM September 19. Comments were due October 18.  Report and Order published.  Petitions</a:t>
            </a:r>
            <a:r>
              <a:rPr kumimoji="0" lang="en-US" sz="2400" b="0" i="0" u="none" strike="noStrike" kern="1200" cap="none" spc="0" normalizeH="0" noProof="0" dirty="0" smtClean="0">
                <a:ln>
                  <a:noFill/>
                </a:ln>
                <a:solidFill>
                  <a:prstClr val="black"/>
                </a:solidFill>
                <a:effectLst/>
                <a:uLnTx/>
                <a:uFillTx/>
                <a:latin typeface="Arial" pitchFamily="34" charset="0"/>
                <a:ea typeface="+mn-ea"/>
                <a:cs typeface="Arial" pitchFamily="34" charset="0"/>
              </a:rPr>
              <a:t> for Reconsideration were due April 30.</a:t>
            </a:r>
            <a:endParaRPr kumimoji="0" lang="en-US" sz="24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endParaRPr lang="en-US" dirty="0"/>
          </a:p>
        </p:txBody>
      </p:sp>
    </p:spTree>
    <p:extLst>
      <p:ext uri="{BB962C8B-B14F-4D97-AF65-F5344CB8AC3E}">
        <p14:creationId xmlns:p14="http://schemas.microsoft.com/office/powerpoint/2010/main" val="3223300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1200" dirty="0">
                <a:solidFill>
                  <a:prstClr val="black"/>
                </a:solidFill>
                <a:latin typeface="Arial" pitchFamily="34" charset="0"/>
                <a:cs typeface="Arial" pitchFamily="34" charset="0"/>
              </a:rPr>
              <a:t>Working Group 2</a:t>
            </a:r>
            <a:br>
              <a:rPr lang="en-US" kern="1200" dirty="0">
                <a:solidFill>
                  <a:prstClr val="black"/>
                </a:solidFill>
                <a:latin typeface="Arial" pitchFamily="34" charset="0"/>
                <a:cs typeface="Arial" pitchFamily="34" charset="0"/>
              </a:rPr>
            </a:br>
            <a:r>
              <a:rPr lang="en-US" kern="1200" dirty="0">
                <a:solidFill>
                  <a:prstClr val="black"/>
                </a:solidFill>
                <a:latin typeface="Arial" pitchFamily="34" charset="0"/>
                <a:cs typeface="Arial" pitchFamily="34" charset="0"/>
              </a:rPr>
              <a:t> Video Description</a:t>
            </a:r>
            <a:endParaRPr lang="en-US" dirty="0"/>
          </a:p>
        </p:txBody>
      </p:sp>
      <p:sp>
        <p:nvSpPr>
          <p:cNvPr id="3" name="Content Placeholder 2"/>
          <p:cNvSpPr>
            <a:spLocks noGrp="1"/>
          </p:cNvSpPr>
          <p:nvPr>
            <p:ph idx="1"/>
          </p:nvPr>
        </p:nvSpPr>
        <p:spPr>
          <a:xfrm>
            <a:off x="457200" y="1752600"/>
            <a:ext cx="8229600" cy="4525962"/>
          </a:xfrm>
        </p:spPr>
        <p:txBody>
          <a:bodyPr/>
          <a:lstStyle/>
          <a:p>
            <a:pPr lvl="0" algn="ctr" fontAlgn="auto">
              <a:spcAft>
                <a:spcPts val="0"/>
              </a:spcAft>
              <a:buNone/>
            </a:pPr>
            <a:r>
              <a:rPr lang="en-US" sz="2400" u="sng" kern="1200" dirty="0">
                <a:solidFill>
                  <a:prstClr val="black"/>
                </a:solidFill>
                <a:latin typeface="Arial" pitchFamily="34" charset="0"/>
                <a:cs typeface="Arial" pitchFamily="34" charset="0"/>
              </a:rPr>
              <a:t>Mission</a:t>
            </a:r>
          </a:p>
          <a:p>
            <a:pPr marL="342900" lvl="1" indent="-342900" fontAlgn="auto">
              <a:spcAft>
                <a:spcPts val="0"/>
              </a:spcAft>
              <a:buFont typeface="Arial" pitchFamily="34" charset="0"/>
              <a:buChar char="•"/>
            </a:pPr>
            <a:r>
              <a:rPr kumimoji="0" lang="en-US" sz="24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Identify performance objectives for protocols, technical capabilities, and technical procedures needed to permit content providers, content distributors, Internet service providers, software developers, and device manufacturers to reliably encode, transport, receive, and render video descriptions of video programming using IP or digital broadcast television.</a:t>
            </a:r>
            <a:endParaRPr kumimoji="0" lang="en-US" sz="2400" b="0" i="0" u="sng"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lvl="0" algn="ctr" fontAlgn="auto">
              <a:spcAft>
                <a:spcPts val="0"/>
              </a:spcAft>
              <a:buNone/>
            </a:pPr>
            <a:r>
              <a:rPr lang="en-US" sz="2400" u="sng" kern="1200" dirty="0">
                <a:solidFill>
                  <a:prstClr val="black"/>
                </a:solidFill>
                <a:latin typeface="Arial" pitchFamily="34" charset="0"/>
                <a:cs typeface="Arial" pitchFamily="34" charset="0"/>
              </a:rPr>
              <a:t>Report</a:t>
            </a:r>
          </a:p>
          <a:p>
            <a:pPr lvl="0" fontAlgn="auto">
              <a:spcAft>
                <a:spcPts val="0"/>
              </a:spcAft>
              <a:buFont typeface="Arial" pitchFamily="34" charset="0"/>
              <a:buChar char="•"/>
            </a:pPr>
            <a:r>
              <a:rPr kumimoji="0" lang="en-US" sz="2400" b="0" i="0" u="none" strike="noStrike" kern="1200" cap="none" spc="0" normalizeH="0" baseline="0" noProof="0" dirty="0" smtClean="0">
                <a:ln>
                  <a:noFill/>
                </a:ln>
                <a:solidFill>
                  <a:prstClr val="black"/>
                </a:solidFill>
                <a:effectLst/>
                <a:uLnTx/>
                <a:uFillTx/>
                <a:latin typeface="Arial" pitchFamily="34" charset="0"/>
                <a:cs typeface="Arial" pitchFamily="34" charset="0"/>
              </a:rPr>
              <a:t>Report released April 24.  Comments due June 4.</a:t>
            </a:r>
          </a:p>
          <a:p>
            <a:endParaRPr lang="en-US" dirty="0"/>
          </a:p>
        </p:txBody>
      </p:sp>
    </p:spTree>
    <p:extLst>
      <p:ext uri="{BB962C8B-B14F-4D97-AF65-F5344CB8AC3E}">
        <p14:creationId xmlns:p14="http://schemas.microsoft.com/office/powerpoint/2010/main" val="44070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1200" dirty="0">
                <a:solidFill>
                  <a:prstClr val="black"/>
                </a:solidFill>
                <a:latin typeface="Arial" pitchFamily="34" charset="0"/>
                <a:cs typeface="Arial" pitchFamily="34" charset="0"/>
              </a:rPr>
              <a:t>Working Group 3</a:t>
            </a:r>
            <a:br>
              <a:rPr lang="en-US" kern="1200" dirty="0">
                <a:solidFill>
                  <a:prstClr val="black"/>
                </a:solidFill>
                <a:latin typeface="Arial" pitchFamily="34" charset="0"/>
                <a:cs typeface="Arial" pitchFamily="34" charset="0"/>
              </a:rPr>
            </a:br>
            <a:r>
              <a:rPr lang="en-US" kern="1200" dirty="0">
                <a:solidFill>
                  <a:prstClr val="black"/>
                </a:solidFill>
                <a:latin typeface="Arial" pitchFamily="34" charset="0"/>
                <a:cs typeface="Arial" pitchFamily="34" charset="0"/>
              </a:rPr>
              <a:t> Emergency Information</a:t>
            </a:r>
            <a:endParaRPr lang="en-US" dirty="0"/>
          </a:p>
        </p:txBody>
      </p:sp>
      <p:sp>
        <p:nvSpPr>
          <p:cNvPr id="3" name="Content Placeholder 2"/>
          <p:cNvSpPr>
            <a:spLocks noGrp="1"/>
          </p:cNvSpPr>
          <p:nvPr>
            <p:ph idx="1"/>
          </p:nvPr>
        </p:nvSpPr>
        <p:spPr/>
        <p:txBody>
          <a:bodyPr/>
          <a:lstStyle/>
          <a:p>
            <a:pPr lvl="0" algn="ctr" fontAlgn="auto">
              <a:spcAft>
                <a:spcPts val="0"/>
              </a:spcAft>
              <a:buNone/>
            </a:pPr>
            <a:r>
              <a:rPr lang="en-US" sz="2800" u="sng" kern="1200" dirty="0">
                <a:solidFill>
                  <a:prstClr val="black"/>
                </a:solidFill>
                <a:latin typeface="Arial" pitchFamily="34" charset="0"/>
                <a:cs typeface="Arial" pitchFamily="34" charset="0"/>
              </a:rPr>
              <a:t>Mission</a:t>
            </a:r>
          </a:p>
          <a:p>
            <a:pPr lvl="0" fontAlgn="auto">
              <a:spcAft>
                <a:spcPts val="0"/>
              </a:spcAft>
              <a:buFont typeface="Arial" pitchFamily="34" charset="0"/>
              <a:buChar char="•"/>
            </a:pPr>
            <a:r>
              <a:rPr lang="en-US" sz="2800" kern="1200" dirty="0">
                <a:solidFill>
                  <a:prstClr val="black"/>
                </a:solidFill>
                <a:latin typeface="Arial" pitchFamily="34" charset="0"/>
                <a:cs typeface="Arial" pitchFamily="34" charset="0"/>
              </a:rPr>
              <a:t>Identify methods to encode, transport, receive, render and convey emergency information provided on video programming in a manner that is accessible to persons who are blind or visually impaired.</a:t>
            </a:r>
          </a:p>
          <a:p>
            <a:pPr lvl="0" algn="ctr" fontAlgn="auto">
              <a:spcAft>
                <a:spcPts val="0"/>
              </a:spcAft>
              <a:buNone/>
            </a:pPr>
            <a:r>
              <a:rPr lang="en-US" sz="2800" u="sng" kern="1200" dirty="0">
                <a:solidFill>
                  <a:prstClr val="black"/>
                </a:solidFill>
                <a:latin typeface="Arial" pitchFamily="34" charset="0"/>
                <a:cs typeface="Arial" pitchFamily="34" charset="0"/>
              </a:rPr>
              <a:t>Report</a:t>
            </a:r>
          </a:p>
          <a:p>
            <a:pPr lvl="0" fontAlgn="auto">
              <a:spcAft>
                <a:spcPts val="0"/>
              </a:spcAft>
              <a:buFont typeface="Arial" pitchFamily="34" charset="0"/>
              <a:buChar char="•"/>
            </a:pPr>
            <a:r>
              <a:rPr lang="en-US" sz="2700" kern="1200" dirty="0" smtClean="0">
                <a:solidFill>
                  <a:prstClr val="black"/>
                </a:solidFill>
                <a:latin typeface="Arial" pitchFamily="34" charset="0"/>
                <a:cs typeface="Arial" pitchFamily="34" charset="0"/>
              </a:rPr>
              <a:t>Report released April 24.  Comments due June 4.</a:t>
            </a:r>
            <a:endParaRPr lang="en-US" sz="2700" kern="1200" dirty="0">
              <a:solidFill>
                <a:prstClr val="black"/>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122440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1200" dirty="0">
                <a:solidFill>
                  <a:prstClr val="black"/>
                </a:solidFill>
                <a:latin typeface="Arial" pitchFamily="34" charset="0"/>
                <a:cs typeface="Arial" pitchFamily="34" charset="0"/>
              </a:rPr>
              <a:t>Working Group 4</a:t>
            </a:r>
            <a:br>
              <a:rPr lang="en-US" kern="1200" dirty="0">
                <a:solidFill>
                  <a:prstClr val="black"/>
                </a:solidFill>
                <a:latin typeface="Arial" pitchFamily="34" charset="0"/>
                <a:cs typeface="Arial" pitchFamily="34" charset="0"/>
              </a:rPr>
            </a:br>
            <a:r>
              <a:rPr lang="en-US" kern="1200" dirty="0">
                <a:solidFill>
                  <a:prstClr val="black"/>
                </a:solidFill>
                <a:latin typeface="Arial" pitchFamily="34" charset="0"/>
                <a:cs typeface="Arial" pitchFamily="34" charset="0"/>
              </a:rPr>
              <a:t> User Interfaces</a:t>
            </a:r>
            <a:endParaRPr lang="en-US" dirty="0"/>
          </a:p>
        </p:txBody>
      </p:sp>
      <p:sp>
        <p:nvSpPr>
          <p:cNvPr id="3" name="Content Placeholder 2"/>
          <p:cNvSpPr>
            <a:spLocks noGrp="1"/>
          </p:cNvSpPr>
          <p:nvPr>
            <p:ph idx="1"/>
          </p:nvPr>
        </p:nvSpPr>
        <p:spPr/>
        <p:txBody>
          <a:bodyPr/>
          <a:lstStyle/>
          <a:p>
            <a:pPr lvl="0" algn="ctr" fontAlgn="auto">
              <a:spcAft>
                <a:spcPts val="0"/>
              </a:spcAft>
              <a:buNone/>
            </a:pPr>
            <a:r>
              <a:rPr kumimoji="0" lang="en-US" sz="2800" b="0" i="0" u="sng" strike="noStrike" kern="1200" cap="none" spc="0" normalizeH="0" baseline="0" noProof="0" dirty="0" smtClean="0">
                <a:ln>
                  <a:noFill/>
                </a:ln>
                <a:solidFill>
                  <a:prstClr val="black"/>
                </a:solidFill>
                <a:effectLst/>
                <a:uLnTx/>
                <a:uFillTx/>
                <a:latin typeface="Arial" pitchFamily="34" charset="0"/>
                <a:ea typeface="+mn-ea"/>
                <a:cs typeface="Arial" pitchFamily="34" charset="0"/>
              </a:rPr>
              <a:t>Mission</a:t>
            </a:r>
          </a:p>
          <a:p>
            <a:pPr lvl="0" fontAlgn="auto">
              <a:spcAft>
                <a:spcPts val="0"/>
              </a:spcAft>
              <a:buFont typeface="Arial" pitchFamily="34" charset="0"/>
              <a:buChar char="•"/>
            </a:pPr>
            <a:r>
              <a:rPr kumimoji="0" lang="en-US" sz="2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Identification and recommendation of standards, protocols, and procedures to enable access to user interfaces, apparatus functions, on-screen text menus, and video programming guides and menus provided on navigation devices. </a:t>
            </a:r>
          </a:p>
          <a:p>
            <a:pPr lvl="0" algn="ctr" fontAlgn="auto">
              <a:spcAft>
                <a:spcPts val="0"/>
              </a:spcAft>
              <a:buNone/>
            </a:pPr>
            <a:r>
              <a:rPr kumimoji="0" lang="en-US" sz="2800" b="0" i="0" u="sng" strike="noStrike" kern="1200" cap="none" spc="0" normalizeH="0" baseline="0" noProof="0" dirty="0" smtClean="0">
                <a:ln>
                  <a:noFill/>
                </a:ln>
                <a:solidFill>
                  <a:prstClr val="black"/>
                </a:solidFill>
                <a:effectLst/>
                <a:uLnTx/>
                <a:uFillTx/>
                <a:latin typeface="Arial" pitchFamily="34" charset="0"/>
                <a:ea typeface="+mn-ea"/>
                <a:cs typeface="Arial" pitchFamily="34" charset="0"/>
              </a:rPr>
              <a:t>Report</a:t>
            </a:r>
          </a:p>
          <a:p>
            <a:pPr lvl="0" fontAlgn="auto">
              <a:spcAft>
                <a:spcPts val="0"/>
              </a:spcAft>
              <a:buFont typeface="Arial" pitchFamily="34" charset="0"/>
              <a:buChar char="•"/>
            </a:pPr>
            <a:r>
              <a:rPr kumimoji="0" lang="en-US" sz="27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Report</a:t>
            </a:r>
            <a:r>
              <a:rPr kumimoji="0" lang="en-US" sz="2700" b="0" i="0" u="none" strike="noStrike" kern="1200" cap="none" spc="0" normalizeH="0" noProof="0" dirty="0" smtClean="0">
                <a:ln>
                  <a:noFill/>
                </a:ln>
                <a:solidFill>
                  <a:prstClr val="black"/>
                </a:solidFill>
                <a:effectLst/>
                <a:uLnTx/>
                <a:uFillTx/>
                <a:latin typeface="Arial" pitchFamily="34" charset="0"/>
                <a:ea typeface="+mn-ea"/>
                <a:cs typeface="Arial" pitchFamily="34" charset="0"/>
              </a:rPr>
              <a:t> released April 24.  Comments due June 4.</a:t>
            </a:r>
            <a:endParaRPr kumimoji="0" lang="en-US" sz="27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endParaRPr lang="en-US" dirty="0"/>
          </a:p>
        </p:txBody>
      </p:sp>
    </p:spTree>
    <p:extLst>
      <p:ext uri="{BB962C8B-B14F-4D97-AF65-F5344CB8AC3E}">
        <p14:creationId xmlns:p14="http://schemas.microsoft.com/office/powerpoint/2010/main" val="206897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kern="1200" dirty="0">
                <a:solidFill>
                  <a:prstClr val="black"/>
                </a:solidFill>
                <a:latin typeface="Arial" pitchFamily="34" charset="0"/>
                <a:cs typeface="Arial" pitchFamily="34" charset="0"/>
              </a:rPr>
              <a:t>More Information</a:t>
            </a:r>
            <a:endParaRPr lang="en-US" dirty="0"/>
          </a:p>
        </p:txBody>
      </p:sp>
      <p:sp>
        <p:nvSpPr>
          <p:cNvPr id="3" name="Content Placeholder 2"/>
          <p:cNvSpPr>
            <a:spLocks noGrp="1"/>
          </p:cNvSpPr>
          <p:nvPr>
            <p:ph idx="1"/>
          </p:nvPr>
        </p:nvSpPr>
        <p:spPr/>
        <p:txBody>
          <a:bodyPr/>
          <a:lstStyle/>
          <a:p>
            <a:pPr marL="0" lvl="0" indent="0" algn="ctr" fontAlgn="auto">
              <a:spcBef>
                <a:spcPts val="0"/>
              </a:spcBef>
              <a:spcAft>
                <a:spcPts val="0"/>
              </a:spcAft>
              <a:buNone/>
            </a:pPr>
            <a:r>
              <a:rPr lang="en-US" kern="1200" dirty="0">
                <a:solidFill>
                  <a:prstClr val="black"/>
                </a:solidFill>
                <a:latin typeface="Arial" pitchFamily="34" charset="0"/>
                <a:cs typeface="Arial" pitchFamily="34" charset="0"/>
              </a:rPr>
              <a:t>www.fcc.gov/encyclopedia/video-programming-accessibility-advisory-committee-vpaac</a:t>
            </a:r>
          </a:p>
          <a:p>
            <a:pPr lvl="0" algn="ctr" fontAlgn="auto">
              <a:spcAft>
                <a:spcPts val="0"/>
              </a:spcAft>
              <a:buNone/>
            </a:pPr>
            <a:endParaRPr lang="en-US" kern="1200" dirty="0">
              <a:solidFill>
                <a:prstClr val="black"/>
              </a:solidFill>
              <a:latin typeface="Arial" pitchFamily="34" charset="0"/>
              <a:cs typeface="Arial" pitchFamily="34" charset="0"/>
            </a:endParaRPr>
          </a:p>
          <a:p>
            <a:pPr lvl="0" algn="ctr" fontAlgn="auto">
              <a:spcAft>
                <a:spcPts val="0"/>
              </a:spcAft>
              <a:buNone/>
            </a:pPr>
            <a:r>
              <a:rPr lang="en-US" kern="1200" dirty="0">
                <a:solidFill>
                  <a:prstClr val="black"/>
                </a:solidFill>
                <a:latin typeface="Arial" pitchFamily="34" charset="0"/>
                <a:cs typeface="Arial" pitchFamily="34" charset="0"/>
              </a:rPr>
              <a:t>vpaac.wikispaces.com</a:t>
            </a:r>
          </a:p>
          <a:p>
            <a:endParaRPr lang="en-US" dirty="0"/>
          </a:p>
        </p:txBody>
      </p:sp>
    </p:spTree>
    <p:extLst>
      <p:ext uri="{BB962C8B-B14F-4D97-AF65-F5344CB8AC3E}">
        <p14:creationId xmlns:p14="http://schemas.microsoft.com/office/powerpoint/2010/main" val="377269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229600" cy="4525962"/>
          </a:xfrm>
        </p:spPr>
        <p:txBody>
          <a:bodyPr/>
          <a:lstStyle/>
          <a:p>
            <a:pPr marL="0" indent="0" algn="ctr">
              <a:buNone/>
            </a:pPr>
            <a:endParaRPr lang="en-US" dirty="0" smtClean="0"/>
          </a:p>
          <a:p>
            <a:pPr marL="0" indent="0" algn="ctr">
              <a:buNone/>
            </a:pPr>
            <a:endParaRPr lang="en-US" dirty="0"/>
          </a:p>
          <a:p>
            <a:pPr marL="0" indent="0" algn="ctr">
              <a:buNone/>
            </a:pPr>
            <a:r>
              <a:rPr lang="en-US" sz="5400" dirty="0" smtClean="0"/>
              <a:t>Thank You!</a:t>
            </a:r>
            <a:endParaRPr lang="en-US" sz="5400" dirty="0"/>
          </a:p>
        </p:txBody>
      </p:sp>
    </p:spTree>
    <p:extLst>
      <p:ext uri="{BB962C8B-B14F-4D97-AF65-F5344CB8AC3E}">
        <p14:creationId xmlns:p14="http://schemas.microsoft.com/office/powerpoint/2010/main" val="1584138131"/>
      </p:ext>
    </p:extLst>
  </p:cSld>
  <p:clrMapOvr>
    <a:masterClrMapping/>
  </p:clrMapOvr>
</p:sld>
</file>

<file path=ppt/theme/theme1.xml><?xml version="1.0" encoding="utf-8"?>
<a:theme xmlns:a="http://schemas.openxmlformats.org/drawingml/2006/main" name="CEA Corp_3.07">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CEA Corp_3.07</Template>
  <TotalTime>25</TotalTime>
  <Words>337</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CEA Corp_3.07</vt:lpstr>
      <vt:lpstr>Accessibility Update </vt:lpstr>
      <vt:lpstr>FCC Video Programming Accessibility Advisory Committee (VPAAC) </vt:lpstr>
      <vt:lpstr>VPAAC Mission</vt:lpstr>
      <vt:lpstr>Working Group 1  Closed Captioning Over IP</vt:lpstr>
      <vt:lpstr>Working Group 2  Video Description</vt:lpstr>
      <vt:lpstr>Working Group 3  Emergency Information</vt:lpstr>
      <vt:lpstr>Working Group 4  User Interfaces</vt:lpstr>
      <vt:lpstr>More Information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Update</dc:title>
  <dc:creator>Bill Belt</dc:creator>
  <cp:lastModifiedBy>Bill Belt</cp:lastModifiedBy>
  <cp:revision>5</cp:revision>
  <dcterms:created xsi:type="dcterms:W3CDTF">2012-05-14T12:19:25Z</dcterms:created>
  <dcterms:modified xsi:type="dcterms:W3CDTF">2012-05-15T13:28:36Z</dcterms:modified>
</cp:coreProperties>
</file>