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8"/>
  </p:notesMasterIdLst>
  <p:sldIdLst>
    <p:sldId id="275" r:id="rId2"/>
    <p:sldId id="279" r:id="rId3"/>
    <p:sldId id="276" r:id="rId4"/>
    <p:sldId id="265" r:id="rId5"/>
    <p:sldId id="278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F6AC76-CCA7-44DF-8EEA-2F38E492970B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DF1541-DC0B-4DA0-A522-B6C2DEA650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890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71598-ED87-4628-9D1C-D9D1289E53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14C48-3AA8-44F7-A2F1-2DB73C3A78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9131-062E-4936-806A-998FD1E7DEAE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381B3-9163-436F-A67B-3CDA5104C4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1E0F-EFFF-4F09-9628-E2ACBBE15E93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3887-5BDC-450B-92AA-B971E682EB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C50F-D581-49AD-ABBA-9A7CDF36DD20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E908-CD26-4DAB-BC17-A55493B5D0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991D-C730-4064-80B9-26777C787290}" type="slidenum">
              <a:rPr lang="fr-BE"/>
              <a:pPr>
                <a:defRPr/>
              </a:pPr>
              <a:t>‹Nr.›</a:t>
            </a:fld>
            <a:endParaRPr lang="fr-B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ADFE-D896-48BA-B19B-B833A8028CEC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191A-BC6B-40A9-8E3A-AA8F4C00F6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22B2-8908-4901-B38C-69B967FC2530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6A91-5170-4B5B-A1AE-DB5391A97E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2F5E-B4A6-4945-BDBA-73E9175BB76B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10BC-E685-4FB0-A831-9E933BAC15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1611-F155-4FCB-B29D-E414290342CD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D68B-8217-47ED-90A4-B13F44527D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8088-B24B-4639-906B-204AC54D6B15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4D6C-F4E1-456D-B1E1-2A6B0DA11A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15CFF-DC10-4C29-90AD-E63A508E2E8D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890F-DBED-407D-8953-7C9D4D21AA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7C1C-2A88-4511-9EEF-24039214497E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DD1F-7EE2-40B2-A7E0-03F3E1BB21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B0A2-5682-4EE2-8A9C-51706D9FB9CD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CEA5-3AB4-4DFC-9107-012CF2E2A5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09E695-AEBD-48CC-A6A8-CA4A6F488F62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A2C7D7-E665-4A87-9AEB-C0A90BB8E9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Picture 6" descr="logo_digitaleurope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742756" y="0"/>
            <a:ext cx="2933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lrike.Haltrich@eu.sony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rank.Kamperman@philips.com" TargetMode="External"/><Relationship Id="rId4" Type="http://schemas.openxmlformats.org/officeDocument/2006/relationships/hyperlink" Target="mailto:Ulrike.Haltrich@eu.sony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246684" y="21336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1800">
              <a:latin typeface="Arial" pitchFamily="34" charset="0"/>
            </a:endParaRPr>
          </a:p>
        </p:txBody>
      </p:sp>
      <p:pic>
        <p:nvPicPr>
          <p:cNvPr id="4099" name="Picture 5" descr="DIGITALEUROPE-PPT-V5"/>
          <p:cNvPicPr>
            <a:picLocks noChangeAspect="1" noChangeArrowheads="1"/>
          </p:cNvPicPr>
          <p:nvPr/>
        </p:nvPicPr>
        <p:blipFill>
          <a:blip r:embed="rId2"/>
          <a:srcRect l="1515" t="3922" b="5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513743" y="4293096"/>
            <a:ext cx="809881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IEC TC 100 </a:t>
            </a:r>
            <a:r>
              <a:rPr lang="en-US" sz="2000" dirty="0" smtClean="0"/>
              <a:t>AGS Meeting</a:t>
            </a:r>
          </a:p>
          <a:p>
            <a:r>
              <a:rPr lang="en-US" sz="2000" dirty="0" smtClean="0"/>
              <a:t>25 </a:t>
            </a:r>
            <a:r>
              <a:rPr lang="en-US" sz="2000" dirty="0"/>
              <a:t>April 2011, Madrid</a:t>
            </a:r>
          </a:p>
          <a:p>
            <a:endParaRPr lang="en-US" sz="2000" dirty="0"/>
          </a:p>
          <a:p>
            <a:r>
              <a:rPr lang="en-US" sz="2000" dirty="0" smtClean="0"/>
              <a:t>New Work Item Proposal</a:t>
            </a:r>
          </a:p>
          <a:p>
            <a:r>
              <a:rPr lang="en-GB" sz="2000" dirty="0" smtClean="0"/>
              <a:t>Text-to-Speech Functionality for Television - General requirements</a:t>
            </a:r>
            <a:r>
              <a:rPr lang="en-US" sz="2000" dirty="0" smtClean="0"/>
              <a:t> </a:t>
            </a:r>
            <a:endParaRPr lang="de-DE" sz="2000" dirty="0"/>
          </a:p>
          <a:p>
            <a:endParaRPr lang="en-US" sz="2000" dirty="0" smtClean="0"/>
          </a:p>
          <a:p>
            <a:r>
              <a:rPr lang="en-US" sz="2000" dirty="0" smtClean="0"/>
              <a:t>Ulrike </a:t>
            </a:r>
            <a:r>
              <a:rPr lang="en-US" sz="2000" dirty="0"/>
              <a:t>Haltrich</a:t>
            </a:r>
          </a:p>
          <a:p>
            <a:r>
              <a:rPr lang="en-US" sz="1200" dirty="0">
                <a:hlinkClick r:id="rId3"/>
              </a:rPr>
              <a:t>Ulrike.Haltrich@eu.sony.com</a:t>
            </a:r>
            <a:endParaRPr lang="en-US" sz="1200" dirty="0"/>
          </a:p>
          <a:p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features of Digital TV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213"/>
            <a:ext cx="7787208" cy="44259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800" dirty="0" smtClean="0"/>
              <a:t>Programmes and TV sets with accessibility features allow anyone, regardless of their abilities, to enjoy TV with everyone else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sz="2800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z="2800" b="1" dirty="0" smtClean="0"/>
              <a:t>Accessible navigation in TVs </a:t>
            </a:r>
            <a:r>
              <a:rPr lang="en-GB" sz="2800" dirty="0" smtClean="0"/>
              <a:t>– on-screen menus, channel information and available services require </a:t>
            </a:r>
            <a:r>
              <a:rPr lang="en-GB" sz="2800" b="1" dirty="0" smtClean="0"/>
              <a:t>"visual"</a:t>
            </a:r>
            <a:r>
              <a:rPr lang="en-GB" sz="2800" dirty="0" smtClean="0"/>
              <a:t> interaction. They would need to be made to </a:t>
            </a:r>
            <a:r>
              <a:rPr lang="en-GB" sz="2800" b="1" dirty="0" smtClean="0"/>
              <a:t>“speak” </a:t>
            </a:r>
            <a:r>
              <a:rPr lang="en-GB" sz="2800" dirty="0" smtClean="0"/>
              <a:t>and as </a:t>
            </a:r>
            <a:r>
              <a:rPr lang="en-GB" sz="2800" b="1" dirty="0" smtClean="0"/>
              <a:t>easy-to-understand as possible</a:t>
            </a:r>
            <a:r>
              <a:rPr lang="en-GB" sz="2800" dirty="0" smtClean="0"/>
              <a:t> for people with sight, intellectual or reading disabilities</a:t>
            </a:r>
            <a:r>
              <a:rPr lang="en-GB" sz="2800" b="1" dirty="0" smtClean="0"/>
              <a:t>, </a:t>
            </a:r>
            <a:r>
              <a:rPr lang="en-GB" sz="2800" dirty="0" smtClean="0"/>
              <a:t>and for all</a:t>
            </a:r>
            <a:endParaRPr lang="de-DE" sz="2800" dirty="0" smtClean="0"/>
          </a:p>
          <a:p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ADFE-D896-48BA-B19B-B833A8028CEC}" type="datetime1">
              <a:rPr lang="en-US" smtClean="0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7191A-BC6B-40A9-8E3A-AA8F4C00F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Text-</a:t>
            </a:r>
            <a:r>
              <a:rPr lang="de-DE" dirty="0" err="1" smtClean="0"/>
              <a:t>to</a:t>
            </a:r>
            <a:r>
              <a:rPr lang="de-DE" dirty="0" smtClean="0"/>
              <a:t>-Speech </a:t>
            </a:r>
            <a:r>
              <a:rPr lang="de-DE" dirty="0" err="1" smtClean="0"/>
              <a:t>Functionality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213"/>
            <a:ext cx="8507288" cy="4425950"/>
          </a:xfrm>
        </p:spPr>
        <p:txBody>
          <a:bodyPr/>
          <a:lstStyle/>
          <a:p>
            <a:pPr lvl="0"/>
            <a:r>
              <a:rPr lang="en-GB" sz="2000" dirty="0" smtClean="0"/>
              <a:t>Objective</a:t>
            </a:r>
            <a:r>
              <a:rPr lang="en-GB" sz="2000" dirty="0" smtClean="0"/>
              <a:t>: Person operating the broadcast receiver using the speech interface should have access to similar information as with a graphical user interface </a:t>
            </a:r>
            <a:endParaRPr lang="de-DE" sz="2000" dirty="0" smtClean="0"/>
          </a:p>
          <a:p>
            <a:pPr lvl="0"/>
            <a:r>
              <a:rPr lang="en-US" sz="2000" dirty="0" smtClean="0"/>
              <a:t>Option on the Media Renderer to speak out textual </a:t>
            </a:r>
            <a:r>
              <a:rPr lang="en-US" sz="2000" dirty="0" smtClean="0"/>
              <a:t>information</a:t>
            </a:r>
            <a:endParaRPr lang="en-US" altLang="ko-KR" sz="2000" dirty="0" smtClean="0">
              <a:ea typeface="ヒラギノ角ゴ Pro W3" charset="-128"/>
            </a:endParaRPr>
          </a:p>
          <a:p>
            <a:r>
              <a:rPr lang="en-GB" sz="2000" dirty="0" smtClean="0"/>
              <a:t>Text-to-Speech functionality for a broadcast receiver with text-to-speech system</a:t>
            </a:r>
          </a:p>
          <a:p>
            <a:pPr lvl="1"/>
            <a:r>
              <a:rPr lang="en-GB" sz="1800" dirty="0" smtClean="0"/>
              <a:t>one device, i.e. a receiver with an integrated text-to-speech generator</a:t>
            </a:r>
          </a:p>
          <a:p>
            <a:pPr lvl="1"/>
            <a:r>
              <a:rPr lang="en-GB" sz="1800" dirty="0" smtClean="0"/>
              <a:t>or may be two devices, i.e. a receiver interfacing with an external text-to-speech device</a:t>
            </a:r>
          </a:p>
          <a:p>
            <a:r>
              <a:rPr lang="en-GB" sz="2000" dirty="0" smtClean="0"/>
              <a:t>Standard describes:</a:t>
            </a:r>
          </a:p>
          <a:p>
            <a:pPr lvl="1"/>
            <a:r>
              <a:rPr lang="en-GB" sz="1800" dirty="0" smtClean="0"/>
              <a:t>basic behaviour for a TV text-to-speech combination in a basic profile, but also provides for a main and enhanced profile</a:t>
            </a:r>
          </a:p>
          <a:p>
            <a:pPr lvl="1"/>
            <a:r>
              <a:rPr lang="en-GB" sz="1800" dirty="0" smtClean="0"/>
              <a:t>introduction into the basic problems of visually impaired and blind people </a:t>
            </a:r>
            <a:endParaRPr lang="de-DE" sz="18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ADFE-D896-48BA-B19B-B833A8028CEC}" type="datetime1">
              <a:rPr lang="en-US" smtClean="0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7191A-BC6B-40A9-8E3A-AA8F4C00F6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Text-to-Speech (TTS) Example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 appearing, e.g. service information or menus, on the screen will be spoken out loud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81300"/>
            <a:ext cx="3786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141663"/>
            <a:ext cx="115093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C:\Documents and Settings\nlv15483\Local Settings\Temporary Internet Files\Content.IE5\3Z3FO3U2\MC900432629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2926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C:\Documents and Settings\nlv15483\Local Settings\Temporary Internet Files\Content.IE5\B5TSFM1C\MC900441798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5013325"/>
            <a:ext cx="20129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urved Up Arrow 23"/>
          <p:cNvSpPr/>
          <p:nvPr/>
        </p:nvSpPr>
        <p:spPr>
          <a:xfrm rot="849680">
            <a:off x="2016125" y="5351463"/>
            <a:ext cx="2241550" cy="5746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 rot="849680">
            <a:off x="4392613" y="6016625"/>
            <a:ext cx="2241550" cy="5762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A83B5D-4EA9-4173-AD9C-F716F533593A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9739F-73A9-4201-9F14-52C7DD5A932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213"/>
            <a:ext cx="7787208" cy="4425950"/>
          </a:xfrm>
        </p:spPr>
        <p:txBody>
          <a:bodyPr/>
          <a:lstStyle/>
          <a:p>
            <a:r>
              <a:rPr lang="en-GB" sz="2000" dirty="0" smtClean="0"/>
              <a:t>Result of the cooperation platform established between Digital Europe, EDF (European Disability Forum),  RNIB (Royal National Institute of the Blind), ONCE (</a:t>
            </a:r>
            <a:r>
              <a:rPr lang="en-GB" sz="2000" dirty="0" err="1" smtClean="0"/>
              <a:t>Organización</a:t>
            </a:r>
            <a:r>
              <a:rPr lang="en-GB" sz="2000" dirty="0" smtClean="0"/>
              <a:t> </a:t>
            </a:r>
            <a:r>
              <a:rPr lang="en-GB" sz="2000" dirty="0" err="1" smtClean="0"/>
              <a:t>Nacional</a:t>
            </a:r>
            <a:r>
              <a:rPr lang="en-GB" sz="2000" dirty="0" smtClean="0"/>
              <a:t> de </a:t>
            </a:r>
            <a:r>
              <a:rPr lang="en-GB" sz="2000" dirty="0" err="1" smtClean="0"/>
              <a:t>Ciegos</a:t>
            </a:r>
            <a:r>
              <a:rPr lang="en-GB" sz="2000" dirty="0" smtClean="0"/>
              <a:t> </a:t>
            </a:r>
            <a:r>
              <a:rPr lang="en-GB" sz="2000" dirty="0" err="1" smtClean="0"/>
              <a:t>Españoles</a:t>
            </a:r>
            <a:r>
              <a:rPr lang="en-GB" sz="2000" dirty="0" smtClean="0"/>
              <a:t>)  and the </a:t>
            </a:r>
            <a:r>
              <a:rPr lang="en-US" sz="2000" dirty="0" smtClean="0"/>
              <a:t>Swedish Federation of Persons with Disabilities</a:t>
            </a:r>
            <a:r>
              <a:rPr lang="en-GB" sz="2000" dirty="0" smtClean="0"/>
              <a:t> as well as the European Commission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Cooperation platform established in 2007</a:t>
            </a:r>
          </a:p>
          <a:p>
            <a:pPr lvl="1"/>
            <a:r>
              <a:rPr lang="en-GB" sz="2000" dirty="0" smtClean="0"/>
              <a:t>First result was the Digital TV Industry Self Commitment [SELFC] which is referenced in the standard</a:t>
            </a:r>
          </a:p>
          <a:p>
            <a:pPr lvl="1"/>
            <a:r>
              <a:rPr lang="en-GB" sz="2000" dirty="0" smtClean="0"/>
              <a:t>Second result is this text-to-speech standard (NWIP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Feb. 2011)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Main contributors to this standard were Panasonic, Philips, Sony and </a:t>
            </a:r>
            <a:r>
              <a:rPr lang="en-GB" sz="2000" dirty="0" smtClean="0"/>
              <a:t>Microsoft, EDF, RNIB and ONCE</a:t>
            </a:r>
            <a:endParaRPr lang="de-DE" sz="20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7191A-BC6B-40A9-8E3A-AA8F4C00F6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A64BA8-D211-42A0-9E0A-81F8A413CD02}" type="datetime1">
              <a:rPr lang="en-US"/>
              <a:pPr>
                <a:defRPr/>
              </a:pPr>
              <a:t>4/14/2011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D89D1-5C6A-4C10-A87E-FD21B561D4B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836712"/>
            <a:ext cx="89154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GB" sz="3600" dirty="0" smtClean="0">
                <a:latin typeface="+mn-lt"/>
              </a:rPr>
              <a:t>Please contact for further details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n-GB" sz="3600" dirty="0" smtClean="0">
              <a:latin typeface="+mn-lt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2800" dirty="0" smtClean="0">
                <a:latin typeface="+mn-lt"/>
                <a:hlinkClick r:id="rId4"/>
              </a:rPr>
              <a:t>Ulrike.Haltrich@eu.sony.com</a:t>
            </a:r>
            <a:endParaRPr lang="en-GB" sz="2800" dirty="0" smtClean="0">
              <a:latin typeface="+mn-lt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2800" dirty="0" smtClean="0">
                <a:latin typeface="+mn-lt"/>
                <a:hlinkClick r:id="rId5"/>
              </a:rPr>
              <a:t>Frank.Kamperman@philips.com</a:t>
            </a:r>
            <a:endParaRPr lang="en-GB" sz="2800" dirty="0" smtClean="0">
              <a:latin typeface="+mn-lt"/>
              <a:hlinkClick r:id="rId4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Bildschirmpräsentation (4:3)</PresentationFormat>
  <Paragraphs>58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Folie 1</vt:lpstr>
      <vt:lpstr>Accessibility features of Digital TV</vt:lpstr>
      <vt:lpstr>Text-to-Speech Functionality</vt:lpstr>
      <vt:lpstr>Text-to-Speech (TTS) Example</vt:lpstr>
      <vt:lpstr>Cooperation Platform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DTV accessibility</dc:title>
  <dc:creator/>
  <cp:lastModifiedBy/>
  <cp:revision>5</cp:revision>
  <dcterms:created xsi:type="dcterms:W3CDTF">2010-10-11T08:56:42Z</dcterms:created>
  <dcterms:modified xsi:type="dcterms:W3CDTF">2011-04-14T10:07:04Z</dcterms:modified>
</cp:coreProperties>
</file>