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72" r:id="rId6"/>
    <p:sldId id="268" r:id="rId7"/>
    <p:sldId id="270" r:id="rId8"/>
    <p:sldId id="271" r:id="rId9"/>
    <p:sldId id="27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6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2" autoAdjust="0"/>
    <p:restoredTop sz="94663" autoAdjust="0"/>
  </p:normalViewPr>
  <p:slideViewPr>
    <p:cSldViewPr>
      <p:cViewPr varScale="1">
        <p:scale>
          <a:sx n="88" d="100"/>
          <a:sy n="88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EA2C50-37CE-4BAC-865C-622F22101BF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9B3B7D-663E-4CB0-8CA7-AD97BACBBB1F}">
      <dgm:prSet phldrT="[Text]" custT="1"/>
      <dgm:spPr/>
      <dgm:t>
        <a:bodyPr/>
        <a:lstStyle/>
        <a:p>
          <a:r>
            <a:rPr lang="en-US" sz="2000" dirty="0" smtClean="0"/>
            <a:t>Nomenclature</a:t>
          </a:r>
        </a:p>
      </dgm:t>
    </dgm:pt>
    <dgm:pt modelId="{6DC1660C-1DC2-49F0-B228-48FBF58B5906}" type="parTrans" cxnId="{EFD9EC66-0131-479E-ACB8-7CCE7F37D423}">
      <dgm:prSet/>
      <dgm:spPr/>
      <dgm:t>
        <a:bodyPr/>
        <a:lstStyle/>
        <a:p>
          <a:endParaRPr lang="en-US"/>
        </a:p>
      </dgm:t>
    </dgm:pt>
    <dgm:pt modelId="{7664ED94-0945-4343-A807-EB699EC47C12}" type="sibTrans" cxnId="{EFD9EC66-0131-479E-ACB8-7CCE7F37D423}">
      <dgm:prSet/>
      <dgm:spPr/>
      <dgm:t>
        <a:bodyPr/>
        <a:lstStyle/>
        <a:p>
          <a:endParaRPr lang="en-US"/>
        </a:p>
      </dgm:t>
    </dgm:pt>
    <dgm:pt modelId="{1768124E-2A59-4364-BF87-F9BF882EB46B}">
      <dgm:prSet phldrT="[Text]"/>
      <dgm:spPr/>
      <dgm:t>
        <a:bodyPr/>
        <a:lstStyle/>
        <a:p>
          <a:r>
            <a:rPr lang="en-US" dirty="0" smtClean="0"/>
            <a:t>To develop a glossary of terms for wireless power</a:t>
          </a:r>
          <a:endParaRPr lang="en-US" dirty="0"/>
        </a:p>
      </dgm:t>
    </dgm:pt>
    <dgm:pt modelId="{3039C55D-0B14-4D7E-9BBC-609DFDE82DE5}" type="parTrans" cxnId="{2205C8C5-BE92-46D0-8CE6-C5B39E9B00D9}">
      <dgm:prSet/>
      <dgm:spPr/>
      <dgm:t>
        <a:bodyPr/>
        <a:lstStyle/>
        <a:p>
          <a:endParaRPr lang="en-US"/>
        </a:p>
      </dgm:t>
    </dgm:pt>
    <dgm:pt modelId="{88E6670D-214E-4F86-8B5B-3559E83CA18F}" type="sibTrans" cxnId="{2205C8C5-BE92-46D0-8CE6-C5B39E9B00D9}">
      <dgm:prSet/>
      <dgm:spPr/>
      <dgm:t>
        <a:bodyPr/>
        <a:lstStyle/>
        <a:p>
          <a:endParaRPr lang="en-US"/>
        </a:p>
      </dgm:t>
    </dgm:pt>
    <dgm:pt modelId="{6C69F234-3ADC-4FA0-866B-306AEDF7D709}">
      <dgm:prSet phldrT="[Text]"/>
      <dgm:spPr/>
      <dgm:t>
        <a:bodyPr/>
        <a:lstStyle/>
        <a:p>
          <a:r>
            <a:rPr lang="en-US" dirty="0" smtClean="0"/>
            <a:t>To develop a white paper and supporting documentation regarding safety and RF emissions</a:t>
          </a:r>
          <a:endParaRPr lang="en-US" dirty="0"/>
        </a:p>
      </dgm:t>
    </dgm:pt>
    <dgm:pt modelId="{DD8EB5D2-808E-46F3-92DE-53C38C877F9E}" type="parTrans" cxnId="{0D376EF8-E605-4793-AA37-A1E8B1328B3E}">
      <dgm:prSet/>
      <dgm:spPr/>
      <dgm:t>
        <a:bodyPr/>
        <a:lstStyle/>
        <a:p>
          <a:endParaRPr lang="en-US"/>
        </a:p>
      </dgm:t>
    </dgm:pt>
    <dgm:pt modelId="{8774A2AD-930F-4296-A3D2-71CE3BCB2817}" type="sibTrans" cxnId="{0D376EF8-E605-4793-AA37-A1E8B1328B3E}">
      <dgm:prSet/>
      <dgm:spPr/>
      <dgm:t>
        <a:bodyPr/>
        <a:lstStyle/>
        <a:p>
          <a:endParaRPr lang="en-US"/>
        </a:p>
      </dgm:t>
    </dgm:pt>
    <dgm:pt modelId="{48F086CD-53F8-45DF-9D31-93E1EC7BF440}">
      <dgm:prSet phldrT="[Text]" custT="1"/>
      <dgm:spPr/>
      <dgm:t>
        <a:bodyPr/>
        <a:lstStyle/>
        <a:p>
          <a:r>
            <a:rPr lang="en-US" sz="2000" dirty="0" smtClean="0"/>
            <a:t>Efficiency &amp; standby power </a:t>
          </a:r>
          <a:endParaRPr lang="en-US" sz="2000" dirty="0"/>
        </a:p>
      </dgm:t>
    </dgm:pt>
    <dgm:pt modelId="{79AD0911-ED0B-4EF9-B399-C661D540C3C2}" type="parTrans" cxnId="{0B2EE102-B5B6-40C8-AC1A-6F00E63719F6}">
      <dgm:prSet/>
      <dgm:spPr/>
      <dgm:t>
        <a:bodyPr/>
        <a:lstStyle/>
        <a:p>
          <a:endParaRPr lang="en-US"/>
        </a:p>
      </dgm:t>
    </dgm:pt>
    <dgm:pt modelId="{26743D92-D74F-4D9C-B256-9503C50DD6D7}" type="sibTrans" cxnId="{0B2EE102-B5B6-40C8-AC1A-6F00E63719F6}">
      <dgm:prSet/>
      <dgm:spPr/>
      <dgm:t>
        <a:bodyPr/>
        <a:lstStyle/>
        <a:p>
          <a:endParaRPr lang="en-US"/>
        </a:p>
      </dgm:t>
    </dgm:pt>
    <dgm:pt modelId="{2DE1D0D4-C17A-4C2A-8030-5A36160C6649}">
      <dgm:prSet phldrT="[Text]"/>
      <dgm:spPr>
        <a:solidFill>
          <a:schemeClr val="accent6">
            <a:lumMod val="40000"/>
            <a:lumOff val="60000"/>
            <a:alpha val="90000"/>
          </a:schemeClr>
        </a:solidFill>
        <a:ln>
          <a:solidFill>
            <a:schemeClr val="accent6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To develop standards and definitions related to short-range inductively coupled wireless power systems</a:t>
          </a:r>
          <a:endParaRPr lang="en-US" dirty="0"/>
        </a:p>
      </dgm:t>
    </dgm:pt>
    <dgm:pt modelId="{5DA38C28-4BCC-4653-ACE9-0ADA66FB5258}" type="parTrans" cxnId="{907C393B-432E-465F-9F59-CD255EAEF872}">
      <dgm:prSet/>
      <dgm:spPr/>
      <dgm:t>
        <a:bodyPr/>
        <a:lstStyle/>
        <a:p>
          <a:endParaRPr lang="en-US"/>
        </a:p>
      </dgm:t>
    </dgm:pt>
    <dgm:pt modelId="{B7C2118B-F676-4DC1-A2A9-E6A2958D7CA9}" type="sibTrans" cxnId="{907C393B-432E-465F-9F59-CD255EAEF872}">
      <dgm:prSet/>
      <dgm:spPr/>
      <dgm:t>
        <a:bodyPr/>
        <a:lstStyle/>
        <a:p>
          <a:endParaRPr lang="en-US"/>
        </a:p>
      </dgm:t>
    </dgm:pt>
    <dgm:pt modelId="{1DAC80CC-CF0D-4864-B851-C4DA1AFCABB3}">
      <dgm:prSet phldrT="[Text]"/>
      <dgm:spPr/>
      <dgm:t>
        <a:bodyPr/>
        <a:lstStyle/>
        <a:p>
          <a:r>
            <a:rPr lang="en-US" dirty="0" smtClean="0"/>
            <a:t>To develop technical documents and methods of measurement for wireless power transfer efficiency and standby power</a:t>
          </a:r>
          <a:endParaRPr lang="en-US" dirty="0"/>
        </a:p>
      </dgm:t>
    </dgm:pt>
    <dgm:pt modelId="{FCE1AA3C-5474-4D7E-AE3C-2F1EA2CE41A1}" type="parTrans" cxnId="{5858C595-4B46-4CFE-BAE6-D7AFCD417748}">
      <dgm:prSet/>
      <dgm:spPr/>
      <dgm:t>
        <a:bodyPr/>
        <a:lstStyle/>
        <a:p>
          <a:endParaRPr lang="en-US"/>
        </a:p>
      </dgm:t>
    </dgm:pt>
    <dgm:pt modelId="{A6B718C6-EB70-4249-A79B-4E292EB784DF}" type="sibTrans" cxnId="{5858C595-4B46-4CFE-BAE6-D7AFCD417748}">
      <dgm:prSet/>
      <dgm:spPr/>
      <dgm:t>
        <a:bodyPr/>
        <a:lstStyle/>
        <a:p>
          <a:endParaRPr lang="en-US"/>
        </a:p>
      </dgm:t>
    </dgm:pt>
    <dgm:pt modelId="{BBA768D1-E2B8-43AA-80D5-08C867CD72BD}">
      <dgm:prSet phldrT="[Text]"/>
      <dgm:spPr>
        <a:solidFill>
          <a:schemeClr val="accent6">
            <a:lumMod val="40000"/>
            <a:lumOff val="60000"/>
            <a:alpha val="90000"/>
          </a:schemeClr>
        </a:solidFill>
        <a:ln>
          <a:solidFill>
            <a:schemeClr val="accent6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To develop standards and technical documents related to mid-range inductively coupled wireless power systems</a:t>
          </a:r>
          <a:endParaRPr lang="en-US" dirty="0"/>
        </a:p>
      </dgm:t>
    </dgm:pt>
    <dgm:pt modelId="{EFE23F3F-8452-465B-9A79-549FDEBF2AC4}" type="parTrans" cxnId="{AF27ECF8-E051-40DA-AF98-34762FFE3822}">
      <dgm:prSet/>
      <dgm:spPr/>
      <dgm:t>
        <a:bodyPr/>
        <a:lstStyle/>
        <a:p>
          <a:endParaRPr lang="en-US"/>
        </a:p>
      </dgm:t>
    </dgm:pt>
    <dgm:pt modelId="{2219E60A-D537-41BA-AC89-1CDBCFE99B8B}" type="sibTrans" cxnId="{AF27ECF8-E051-40DA-AF98-34762FFE3822}">
      <dgm:prSet/>
      <dgm:spPr/>
      <dgm:t>
        <a:bodyPr/>
        <a:lstStyle/>
        <a:p>
          <a:endParaRPr lang="en-US"/>
        </a:p>
      </dgm:t>
    </dgm:pt>
    <dgm:pt modelId="{DE5F2738-FDB6-4EB3-BBBC-C63AC74CC8D1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 smtClean="0"/>
            <a:t>Short-range, near field induction</a:t>
          </a:r>
          <a:endParaRPr lang="en-US" sz="2000" dirty="0"/>
        </a:p>
      </dgm:t>
    </dgm:pt>
    <dgm:pt modelId="{F14BF462-EA57-448E-95E5-F9476346A384}" type="parTrans" cxnId="{914BEA44-506D-418E-9D9E-218EB2ACB1A2}">
      <dgm:prSet/>
      <dgm:spPr/>
      <dgm:t>
        <a:bodyPr/>
        <a:lstStyle/>
        <a:p>
          <a:endParaRPr lang="en-US"/>
        </a:p>
      </dgm:t>
    </dgm:pt>
    <dgm:pt modelId="{02C612AB-241F-49D4-80F8-66CCC696BD9F}" type="sibTrans" cxnId="{914BEA44-506D-418E-9D9E-218EB2ACB1A2}">
      <dgm:prSet/>
      <dgm:spPr/>
      <dgm:t>
        <a:bodyPr/>
        <a:lstStyle/>
        <a:p>
          <a:endParaRPr lang="en-US"/>
        </a:p>
      </dgm:t>
    </dgm:pt>
    <dgm:pt modelId="{152D6F9C-7E9D-4BC2-97A1-1BD0649A5EC4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 smtClean="0"/>
            <a:t>Mid-range, near field induction</a:t>
          </a:r>
          <a:endParaRPr lang="en-US" sz="2000" dirty="0"/>
        </a:p>
      </dgm:t>
    </dgm:pt>
    <dgm:pt modelId="{BFAEBDBC-EE05-4288-A7D9-DB3EB0D9366D}" type="parTrans" cxnId="{A228ACBC-7EA9-4545-8C1A-108C00F7E56B}">
      <dgm:prSet/>
      <dgm:spPr/>
      <dgm:t>
        <a:bodyPr/>
        <a:lstStyle/>
        <a:p>
          <a:endParaRPr lang="en-US"/>
        </a:p>
      </dgm:t>
    </dgm:pt>
    <dgm:pt modelId="{F90A7B39-A6AD-4E47-B031-C53E4C4F30D0}" type="sibTrans" cxnId="{A228ACBC-7EA9-4545-8C1A-108C00F7E56B}">
      <dgm:prSet/>
      <dgm:spPr/>
      <dgm:t>
        <a:bodyPr/>
        <a:lstStyle/>
        <a:p>
          <a:endParaRPr lang="en-US"/>
        </a:p>
      </dgm:t>
    </dgm:pt>
    <dgm:pt modelId="{9A95BABC-C83D-4F0C-8C7A-FE3424DDAB34}">
      <dgm:prSet phldrT="[Text]" custT="1"/>
      <dgm:spPr/>
      <dgm:t>
        <a:bodyPr/>
        <a:lstStyle/>
        <a:p>
          <a:r>
            <a:rPr lang="en-US" sz="2000" dirty="0" smtClean="0"/>
            <a:t>Safety and RF emissions</a:t>
          </a:r>
          <a:endParaRPr lang="en-US" sz="2000" dirty="0"/>
        </a:p>
      </dgm:t>
    </dgm:pt>
    <dgm:pt modelId="{D62381F7-3C9E-4835-A0B1-6FBD19531964}" type="sibTrans" cxnId="{06470A08-4CBA-4777-9087-C88E106430FD}">
      <dgm:prSet/>
      <dgm:spPr/>
      <dgm:t>
        <a:bodyPr/>
        <a:lstStyle/>
        <a:p>
          <a:endParaRPr lang="en-US"/>
        </a:p>
      </dgm:t>
    </dgm:pt>
    <dgm:pt modelId="{1F72A3F9-81E0-4B2E-A85A-D287716CEDBF}" type="parTrans" cxnId="{06470A08-4CBA-4777-9087-C88E106430FD}">
      <dgm:prSet/>
      <dgm:spPr/>
      <dgm:t>
        <a:bodyPr/>
        <a:lstStyle/>
        <a:p>
          <a:endParaRPr lang="en-US"/>
        </a:p>
      </dgm:t>
    </dgm:pt>
    <dgm:pt modelId="{61F07631-521D-4654-95D4-F17B41191C49}" type="pres">
      <dgm:prSet presAssocID="{97EA2C50-37CE-4BAC-865C-622F22101B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E96153-1DFA-48B6-9CAF-238EAFAE6F68}" type="pres">
      <dgm:prSet presAssocID="{AF9B3B7D-663E-4CB0-8CA7-AD97BACBBB1F}" presName="linNode" presStyleCnt="0"/>
      <dgm:spPr/>
      <dgm:t>
        <a:bodyPr/>
        <a:lstStyle/>
        <a:p>
          <a:endParaRPr lang="en-US"/>
        </a:p>
      </dgm:t>
    </dgm:pt>
    <dgm:pt modelId="{48F2DC69-396A-4E51-96B8-DA3E59F505D9}" type="pres">
      <dgm:prSet presAssocID="{AF9B3B7D-663E-4CB0-8CA7-AD97BACBBB1F}" presName="parentText" presStyleLbl="node1" presStyleIdx="0" presStyleCnt="5" custScaleX="79372" custLinFactNeighborX="-560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AE063A-7134-4B45-86A6-AA912A30FD17}" type="pres">
      <dgm:prSet presAssocID="{AF9B3B7D-663E-4CB0-8CA7-AD97BACBBB1F}" presName="descendantText" presStyleLbl="alignAccFollowNode1" presStyleIdx="0" presStyleCnt="5" custScaleX="10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58504A-8ACF-42DB-954D-ADDEE80718A8}" type="pres">
      <dgm:prSet presAssocID="{7664ED94-0945-4343-A807-EB699EC47C12}" presName="sp" presStyleCnt="0"/>
      <dgm:spPr/>
      <dgm:t>
        <a:bodyPr/>
        <a:lstStyle/>
        <a:p>
          <a:endParaRPr lang="en-US"/>
        </a:p>
      </dgm:t>
    </dgm:pt>
    <dgm:pt modelId="{8F118FAA-24D7-4409-A588-A9FBA937667A}" type="pres">
      <dgm:prSet presAssocID="{9A95BABC-C83D-4F0C-8C7A-FE3424DDAB34}" presName="linNode" presStyleCnt="0"/>
      <dgm:spPr/>
      <dgm:t>
        <a:bodyPr/>
        <a:lstStyle/>
        <a:p>
          <a:endParaRPr lang="en-US"/>
        </a:p>
      </dgm:t>
    </dgm:pt>
    <dgm:pt modelId="{8D6C3B8C-1DE6-4839-AF1A-456EF938AAA1}" type="pres">
      <dgm:prSet presAssocID="{9A95BABC-C83D-4F0C-8C7A-FE3424DDAB34}" presName="parentText" presStyleLbl="node1" presStyleIdx="1" presStyleCnt="5" custScaleX="79372" custLinFactNeighborX="-299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B39DD9-E4E7-4138-8AD5-54F58886C437}" type="pres">
      <dgm:prSet presAssocID="{9A95BABC-C83D-4F0C-8C7A-FE3424DDAB34}" presName="descendantText" presStyleLbl="alignAccFollowNode1" presStyleIdx="1" presStyleCnt="5" custScaleX="10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55838-11B9-4E90-BEF9-1E06BA65CB07}" type="pres">
      <dgm:prSet presAssocID="{D62381F7-3C9E-4835-A0B1-6FBD19531964}" presName="sp" presStyleCnt="0"/>
      <dgm:spPr/>
      <dgm:t>
        <a:bodyPr/>
        <a:lstStyle/>
        <a:p>
          <a:endParaRPr lang="en-US"/>
        </a:p>
      </dgm:t>
    </dgm:pt>
    <dgm:pt modelId="{F2F580DB-B196-4DFB-A34C-944590A0BF61}" type="pres">
      <dgm:prSet presAssocID="{48F086CD-53F8-45DF-9D31-93E1EC7BF440}" presName="linNode" presStyleCnt="0"/>
      <dgm:spPr/>
      <dgm:t>
        <a:bodyPr/>
        <a:lstStyle/>
        <a:p>
          <a:endParaRPr lang="en-US"/>
        </a:p>
      </dgm:t>
    </dgm:pt>
    <dgm:pt modelId="{69E2C4CA-DB74-4171-9A24-D7226960B36B}" type="pres">
      <dgm:prSet presAssocID="{48F086CD-53F8-45DF-9D31-93E1EC7BF440}" presName="parentText" presStyleLbl="node1" presStyleIdx="2" presStyleCnt="5" custScaleX="79372" custLinFactNeighborX="-299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9032A6-51FC-4BDF-90BE-9ACB84672681}" type="pres">
      <dgm:prSet presAssocID="{48F086CD-53F8-45DF-9D31-93E1EC7BF440}" presName="descendantText" presStyleLbl="alignAccFollowNode1" presStyleIdx="2" presStyleCnt="5" custScaleX="10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926DB-7D0A-4565-A914-7211321A2AE4}" type="pres">
      <dgm:prSet presAssocID="{26743D92-D74F-4D9C-B256-9503C50DD6D7}" presName="sp" presStyleCnt="0"/>
      <dgm:spPr/>
      <dgm:t>
        <a:bodyPr/>
        <a:lstStyle/>
        <a:p>
          <a:endParaRPr lang="en-US"/>
        </a:p>
      </dgm:t>
    </dgm:pt>
    <dgm:pt modelId="{667EC2B5-C2BD-47A7-BC44-57EFCBE692F5}" type="pres">
      <dgm:prSet presAssocID="{152D6F9C-7E9D-4BC2-97A1-1BD0649A5EC4}" presName="linNode" presStyleCnt="0"/>
      <dgm:spPr/>
      <dgm:t>
        <a:bodyPr/>
        <a:lstStyle/>
        <a:p>
          <a:endParaRPr lang="en-US"/>
        </a:p>
      </dgm:t>
    </dgm:pt>
    <dgm:pt modelId="{510624BA-A65A-4D75-8C56-D72333C3F559}" type="pres">
      <dgm:prSet presAssocID="{152D6F9C-7E9D-4BC2-97A1-1BD0649A5EC4}" presName="parentText" presStyleLbl="node1" presStyleIdx="3" presStyleCnt="5" custScaleX="79372" custLinFactNeighborX="-299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C65F5-59AE-4F6A-A3EA-16FCA91B38EE}" type="pres">
      <dgm:prSet presAssocID="{152D6F9C-7E9D-4BC2-97A1-1BD0649A5EC4}" presName="descendantText" presStyleLbl="alignAccFollowNode1" presStyleIdx="3" presStyleCnt="5" custScaleX="10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EC97A-39F8-40FF-89D9-F24951D71AED}" type="pres">
      <dgm:prSet presAssocID="{F90A7B39-A6AD-4E47-B031-C53E4C4F30D0}" presName="sp" presStyleCnt="0"/>
      <dgm:spPr/>
      <dgm:t>
        <a:bodyPr/>
        <a:lstStyle/>
        <a:p>
          <a:endParaRPr lang="en-US"/>
        </a:p>
      </dgm:t>
    </dgm:pt>
    <dgm:pt modelId="{55B82CFC-B4E4-41D5-AD42-167C20D7C23A}" type="pres">
      <dgm:prSet presAssocID="{DE5F2738-FDB6-4EB3-BBBC-C63AC74CC8D1}" presName="linNode" presStyleCnt="0"/>
      <dgm:spPr/>
      <dgm:t>
        <a:bodyPr/>
        <a:lstStyle/>
        <a:p>
          <a:endParaRPr lang="en-US"/>
        </a:p>
      </dgm:t>
    </dgm:pt>
    <dgm:pt modelId="{C99C9FC5-4F5F-41A3-B5F7-824C84E2CD75}" type="pres">
      <dgm:prSet presAssocID="{DE5F2738-FDB6-4EB3-BBBC-C63AC74CC8D1}" presName="parentText" presStyleLbl="node1" presStyleIdx="4" presStyleCnt="5" custScaleX="79372" custLinFactNeighborX="-5605" custLinFactNeighborY="39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49945-5469-4A7D-BF9A-B0D7A78F2184}" type="pres">
      <dgm:prSet presAssocID="{DE5F2738-FDB6-4EB3-BBBC-C63AC74CC8D1}" presName="descendantText" presStyleLbl="alignAccFollowNode1" presStyleIdx="4" presStyleCnt="5" custScaleX="10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45BB3F-484C-4C28-A50D-66F0846251DC}" type="presOf" srcId="{2DE1D0D4-C17A-4C2A-8030-5A36160C6649}" destId="{28A49945-5469-4A7D-BF9A-B0D7A78F2184}" srcOrd="0" destOrd="0" presId="urn:microsoft.com/office/officeart/2005/8/layout/vList5"/>
    <dgm:cxn modelId="{AF27ECF8-E051-40DA-AF98-34762FFE3822}" srcId="{152D6F9C-7E9D-4BC2-97A1-1BD0649A5EC4}" destId="{BBA768D1-E2B8-43AA-80D5-08C867CD72BD}" srcOrd="0" destOrd="0" parTransId="{EFE23F3F-8452-465B-9A79-549FDEBF2AC4}" sibTransId="{2219E60A-D537-41BA-AC89-1CDBCFE99B8B}"/>
    <dgm:cxn modelId="{2205C8C5-BE92-46D0-8CE6-C5B39E9B00D9}" srcId="{AF9B3B7D-663E-4CB0-8CA7-AD97BACBBB1F}" destId="{1768124E-2A59-4364-BF87-F9BF882EB46B}" srcOrd="0" destOrd="0" parTransId="{3039C55D-0B14-4D7E-9BBC-609DFDE82DE5}" sibTransId="{88E6670D-214E-4F86-8B5B-3559E83CA18F}"/>
    <dgm:cxn modelId="{0D376EF8-E605-4793-AA37-A1E8B1328B3E}" srcId="{9A95BABC-C83D-4F0C-8C7A-FE3424DDAB34}" destId="{6C69F234-3ADC-4FA0-866B-306AEDF7D709}" srcOrd="0" destOrd="0" parTransId="{DD8EB5D2-808E-46F3-92DE-53C38C877F9E}" sibTransId="{8774A2AD-930F-4296-A3D2-71CE3BCB2817}"/>
    <dgm:cxn modelId="{06470A08-4CBA-4777-9087-C88E106430FD}" srcId="{97EA2C50-37CE-4BAC-865C-622F22101BFE}" destId="{9A95BABC-C83D-4F0C-8C7A-FE3424DDAB34}" srcOrd="1" destOrd="0" parTransId="{1F72A3F9-81E0-4B2E-A85A-D287716CEDBF}" sibTransId="{D62381F7-3C9E-4835-A0B1-6FBD19531964}"/>
    <dgm:cxn modelId="{4C3E98D8-B80A-4128-9631-3EC7A4E062C3}" type="presOf" srcId="{9A95BABC-C83D-4F0C-8C7A-FE3424DDAB34}" destId="{8D6C3B8C-1DE6-4839-AF1A-456EF938AAA1}" srcOrd="0" destOrd="0" presId="urn:microsoft.com/office/officeart/2005/8/layout/vList5"/>
    <dgm:cxn modelId="{914BEA44-506D-418E-9D9E-218EB2ACB1A2}" srcId="{97EA2C50-37CE-4BAC-865C-622F22101BFE}" destId="{DE5F2738-FDB6-4EB3-BBBC-C63AC74CC8D1}" srcOrd="4" destOrd="0" parTransId="{F14BF462-EA57-448E-95E5-F9476346A384}" sibTransId="{02C612AB-241F-49D4-80F8-66CCC696BD9F}"/>
    <dgm:cxn modelId="{27257DDA-4B66-4C8D-9127-3E9609E615D6}" type="presOf" srcId="{152D6F9C-7E9D-4BC2-97A1-1BD0649A5EC4}" destId="{510624BA-A65A-4D75-8C56-D72333C3F559}" srcOrd="0" destOrd="0" presId="urn:microsoft.com/office/officeart/2005/8/layout/vList5"/>
    <dgm:cxn modelId="{A228ACBC-7EA9-4545-8C1A-108C00F7E56B}" srcId="{97EA2C50-37CE-4BAC-865C-622F22101BFE}" destId="{152D6F9C-7E9D-4BC2-97A1-1BD0649A5EC4}" srcOrd="3" destOrd="0" parTransId="{BFAEBDBC-EE05-4288-A7D9-DB3EB0D9366D}" sibTransId="{F90A7B39-A6AD-4E47-B031-C53E4C4F30D0}"/>
    <dgm:cxn modelId="{B26DFF74-FB4F-4051-AE41-DB177741B625}" type="presOf" srcId="{1DAC80CC-CF0D-4864-B851-C4DA1AFCABB3}" destId="{7D9032A6-51FC-4BDF-90BE-9ACB84672681}" srcOrd="0" destOrd="0" presId="urn:microsoft.com/office/officeart/2005/8/layout/vList5"/>
    <dgm:cxn modelId="{3A7D9DBA-B596-4889-9B6A-636BAA61FABB}" type="presOf" srcId="{DE5F2738-FDB6-4EB3-BBBC-C63AC74CC8D1}" destId="{C99C9FC5-4F5F-41A3-B5F7-824C84E2CD75}" srcOrd="0" destOrd="0" presId="urn:microsoft.com/office/officeart/2005/8/layout/vList5"/>
    <dgm:cxn modelId="{BDE7061F-BD14-4DC2-8B4E-751E33C7EB01}" type="presOf" srcId="{97EA2C50-37CE-4BAC-865C-622F22101BFE}" destId="{61F07631-521D-4654-95D4-F17B41191C49}" srcOrd="0" destOrd="0" presId="urn:microsoft.com/office/officeart/2005/8/layout/vList5"/>
    <dgm:cxn modelId="{0B2EE102-B5B6-40C8-AC1A-6F00E63719F6}" srcId="{97EA2C50-37CE-4BAC-865C-622F22101BFE}" destId="{48F086CD-53F8-45DF-9D31-93E1EC7BF440}" srcOrd="2" destOrd="0" parTransId="{79AD0911-ED0B-4EF9-B399-C661D540C3C2}" sibTransId="{26743D92-D74F-4D9C-B256-9503C50DD6D7}"/>
    <dgm:cxn modelId="{7EB5B611-6BFF-4455-B826-B2DE068F3077}" type="presOf" srcId="{6C69F234-3ADC-4FA0-866B-306AEDF7D709}" destId="{53B39DD9-E4E7-4138-8AD5-54F58886C437}" srcOrd="0" destOrd="0" presId="urn:microsoft.com/office/officeart/2005/8/layout/vList5"/>
    <dgm:cxn modelId="{AAF5013A-11F5-4445-8B28-C796A21B71B5}" type="presOf" srcId="{1768124E-2A59-4364-BF87-F9BF882EB46B}" destId="{06AE063A-7134-4B45-86A6-AA912A30FD17}" srcOrd="0" destOrd="0" presId="urn:microsoft.com/office/officeart/2005/8/layout/vList5"/>
    <dgm:cxn modelId="{EFD9EC66-0131-479E-ACB8-7CCE7F37D423}" srcId="{97EA2C50-37CE-4BAC-865C-622F22101BFE}" destId="{AF9B3B7D-663E-4CB0-8CA7-AD97BACBBB1F}" srcOrd="0" destOrd="0" parTransId="{6DC1660C-1DC2-49F0-B228-48FBF58B5906}" sibTransId="{7664ED94-0945-4343-A807-EB699EC47C12}"/>
    <dgm:cxn modelId="{5858C595-4B46-4CFE-BAE6-D7AFCD417748}" srcId="{48F086CD-53F8-45DF-9D31-93E1EC7BF440}" destId="{1DAC80CC-CF0D-4864-B851-C4DA1AFCABB3}" srcOrd="0" destOrd="0" parTransId="{FCE1AA3C-5474-4D7E-AE3C-2F1EA2CE41A1}" sibTransId="{A6B718C6-EB70-4249-A79B-4E292EB784DF}"/>
    <dgm:cxn modelId="{9AF0FF04-15C9-450C-8CE3-CA5348E748EC}" type="presOf" srcId="{AF9B3B7D-663E-4CB0-8CA7-AD97BACBBB1F}" destId="{48F2DC69-396A-4E51-96B8-DA3E59F505D9}" srcOrd="0" destOrd="0" presId="urn:microsoft.com/office/officeart/2005/8/layout/vList5"/>
    <dgm:cxn modelId="{22FC1855-064D-492D-9425-70A00E707974}" type="presOf" srcId="{BBA768D1-E2B8-43AA-80D5-08C867CD72BD}" destId="{728C65F5-59AE-4F6A-A3EA-16FCA91B38EE}" srcOrd="0" destOrd="0" presId="urn:microsoft.com/office/officeart/2005/8/layout/vList5"/>
    <dgm:cxn modelId="{E5F817CF-5CC5-496D-8BC5-68499EC7A1BF}" type="presOf" srcId="{48F086CD-53F8-45DF-9D31-93E1EC7BF440}" destId="{69E2C4CA-DB74-4171-9A24-D7226960B36B}" srcOrd="0" destOrd="0" presId="urn:microsoft.com/office/officeart/2005/8/layout/vList5"/>
    <dgm:cxn modelId="{907C393B-432E-465F-9F59-CD255EAEF872}" srcId="{DE5F2738-FDB6-4EB3-BBBC-C63AC74CC8D1}" destId="{2DE1D0D4-C17A-4C2A-8030-5A36160C6649}" srcOrd="0" destOrd="0" parTransId="{5DA38C28-4BCC-4653-ACE9-0ADA66FB5258}" sibTransId="{B7C2118B-F676-4DC1-A2A9-E6A2958D7CA9}"/>
    <dgm:cxn modelId="{D393A8A4-D61D-4415-A1BA-2EC445178E59}" type="presParOf" srcId="{61F07631-521D-4654-95D4-F17B41191C49}" destId="{3DE96153-1DFA-48B6-9CAF-238EAFAE6F68}" srcOrd="0" destOrd="0" presId="urn:microsoft.com/office/officeart/2005/8/layout/vList5"/>
    <dgm:cxn modelId="{60C96E64-ED31-4785-BF4F-1A623E53791F}" type="presParOf" srcId="{3DE96153-1DFA-48B6-9CAF-238EAFAE6F68}" destId="{48F2DC69-396A-4E51-96B8-DA3E59F505D9}" srcOrd="0" destOrd="0" presId="urn:microsoft.com/office/officeart/2005/8/layout/vList5"/>
    <dgm:cxn modelId="{53E4B276-698D-4FE7-AC4E-2CFE033F22EA}" type="presParOf" srcId="{3DE96153-1DFA-48B6-9CAF-238EAFAE6F68}" destId="{06AE063A-7134-4B45-86A6-AA912A30FD17}" srcOrd="1" destOrd="0" presId="urn:microsoft.com/office/officeart/2005/8/layout/vList5"/>
    <dgm:cxn modelId="{B6687D45-0599-4275-8272-2F727082DC7F}" type="presParOf" srcId="{61F07631-521D-4654-95D4-F17B41191C49}" destId="{4858504A-8ACF-42DB-954D-ADDEE80718A8}" srcOrd="1" destOrd="0" presId="urn:microsoft.com/office/officeart/2005/8/layout/vList5"/>
    <dgm:cxn modelId="{51C68E32-9F53-4559-B39F-F541CECA2327}" type="presParOf" srcId="{61F07631-521D-4654-95D4-F17B41191C49}" destId="{8F118FAA-24D7-4409-A588-A9FBA937667A}" srcOrd="2" destOrd="0" presId="urn:microsoft.com/office/officeart/2005/8/layout/vList5"/>
    <dgm:cxn modelId="{D68712FA-746C-4923-8703-04BCDB31E3B9}" type="presParOf" srcId="{8F118FAA-24D7-4409-A588-A9FBA937667A}" destId="{8D6C3B8C-1DE6-4839-AF1A-456EF938AAA1}" srcOrd="0" destOrd="0" presId="urn:microsoft.com/office/officeart/2005/8/layout/vList5"/>
    <dgm:cxn modelId="{2AF9548A-576D-44E3-B0C0-A1FDA747AB4A}" type="presParOf" srcId="{8F118FAA-24D7-4409-A588-A9FBA937667A}" destId="{53B39DD9-E4E7-4138-8AD5-54F58886C437}" srcOrd="1" destOrd="0" presId="urn:microsoft.com/office/officeart/2005/8/layout/vList5"/>
    <dgm:cxn modelId="{CFC0FF43-4644-42F5-ACA4-942F5CE3A48A}" type="presParOf" srcId="{61F07631-521D-4654-95D4-F17B41191C49}" destId="{64F55838-11B9-4E90-BEF9-1E06BA65CB07}" srcOrd="3" destOrd="0" presId="urn:microsoft.com/office/officeart/2005/8/layout/vList5"/>
    <dgm:cxn modelId="{ADDA45ED-7F06-40D8-8A98-55F06A3A9181}" type="presParOf" srcId="{61F07631-521D-4654-95D4-F17B41191C49}" destId="{F2F580DB-B196-4DFB-A34C-944590A0BF61}" srcOrd="4" destOrd="0" presId="urn:microsoft.com/office/officeart/2005/8/layout/vList5"/>
    <dgm:cxn modelId="{21176804-8B82-4934-8F94-1DD8472CFF0D}" type="presParOf" srcId="{F2F580DB-B196-4DFB-A34C-944590A0BF61}" destId="{69E2C4CA-DB74-4171-9A24-D7226960B36B}" srcOrd="0" destOrd="0" presId="urn:microsoft.com/office/officeart/2005/8/layout/vList5"/>
    <dgm:cxn modelId="{A6B1AB7D-B77D-4750-88BB-DE4CA8A7447F}" type="presParOf" srcId="{F2F580DB-B196-4DFB-A34C-944590A0BF61}" destId="{7D9032A6-51FC-4BDF-90BE-9ACB84672681}" srcOrd="1" destOrd="0" presId="urn:microsoft.com/office/officeart/2005/8/layout/vList5"/>
    <dgm:cxn modelId="{68797F55-A834-405C-9A45-04C0B92EE9E8}" type="presParOf" srcId="{61F07631-521D-4654-95D4-F17B41191C49}" destId="{4E9926DB-7D0A-4565-A914-7211321A2AE4}" srcOrd="5" destOrd="0" presId="urn:microsoft.com/office/officeart/2005/8/layout/vList5"/>
    <dgm:cxn modelId="{CFFD4DBB-41B6-4C61-9A47-A3D8CD14DCBB}" type="presParOf" srcId="{61F07631-521D-4654-95D4-F17B41191C49}" destId="{667EC2B5-C2BD-47A7-BC44-57EFCBE692F5}" srcOrd="6" destOrd="0" presId="urn:microsoft.com/office/officeart/2005/8/layout/vList5"/>
    <dgm:cxn modelId="{02BEE4EB-9C4D-4383-AE9D-A2DEF3634927}" type="presParOf" srcId="{667EC2B5-C2BD-47A7-BC44-57EFCBE692F5}" destId="{510624BA-A65A-4D75-8C56-D72333C3F559}" srcOrd="0" destOrd="0" presId="urn:microsoft.com/office/officeart/2005/8/layout/vList5"/>
    <dgm:cxn modelId="{6B01CBCF-C032-4A38-AE4D-05AAAF0EC9D6}" type="presParOf" srcId="{667EC2B5-C2BD-47A7-BC44-57EFCBE692F5}" destId="{728C65F5-59AE-4F6A-A3EA-16FCA91B38EE}" srcOrd="1" destOrd="0" presId="urn:microsoft.com/office/officeart/2005/8/layout/vList5"/>
    <dgm:cxn modelId="{9EB22365-51BB-406C-B271-C495C8E7716F}" type="presParOf" srcId="{61F07631-521D-4654-95D4-F17B41191C49}" destId="{57BEC97A-39F8-40FF-89D9-F24951D71AED}" srcOrd="7" destOrd="0" presId="urn:microsoft.com/office/officeart/2005/8/layout/vList5"/>
    <dgm:cxn modelId="{3BEBB4C8-FE1D-4B02-BAEF-9AABAB56DBE7}" type="presParOf" srcId="{61F07631-521D-4654-95D4-F17B41191C49}" destId="{55B82CFC-B4E4-41D5-AD42-167C20D7C23A}" srcOrd="8" destOrd="0" presId="urn:microsoft.com/office/officeart/2005/8/layout/vList5"/>
    <dgm:cxn modelId="{26A246B0-A3D5-4555-93F3-A285F4BE1A1A}" type="presParOf" srcId="{55B82CFC-B4E4-41D5-AD42-167C20D7C23A}" destId="{C99C9FC5-4F5F-41A3-B5F7-824C84E2CD75}" srcOrd="0" destOrd="0" presId="urn:microsoft.com/office/officeart/2005/8/layout/vList5"/>
    <dgm:cxn modelId="{F0CE9A07-C951-4C22-9B62-646ADEA8AE55}" type="presParOf" srcId="{55B82CFC-B4E4-41D5-AD42-167C20D7C23A}" destId="{28A49945-5469-4A7D-BF9A-B0D7A78F218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AE063A-7134-4B45-86A6-AA912A30FD17}">
      <dsp:nvSpPr>
        <dsp:cNvPr id="0" name=""/>
        <dsp:cNvSpPr/>
      </dsp:nvSpPr>
      <dsp:spPr>
        <a:xfrm rot="5400000">
          <a:off x="5049137" y="-2428959"/>
          <a:ext cx="825750" cy="58948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To develop a glossary of terms for wireless power</a:t>
          </a:r>
          <a:endParaRPr lang="en-US" sz="1700" kern="1200" dirty="0"/>
        </a:p>
      </dsp:txBody>
      <dsp:txXfrm rot="5400000">
        <a:off x="5049137" y="-2428959"/>
        <a:ext cx="825750" cy="5894828"/>
      </dsp:txXfrm>
    </dsp:sp>
    <dsp:sp modelId="{48F2DC69-396A-4E51-96B8-DA3E59F505D9}">
      <dsp:nvSpPr>
        <dsp:cNvPr id="0" name=""/>
        <dsp:cNvSpPr/>
      </dsp:nvSpPr>
      <dsp:spPr>
        <a:xfrm>
          <a:off x="0" y="2360"/>
          <a:ext cx="2427725" cy="10321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Nomenclature</a:t>
          </a:r>
        </a:p>
      </dsp:txBody>
      <dsp:txXfrm>
        <a:off x="0" y="2360"/>
        <a:ext cx="2427725" cy="1032188"/>
      </dsp:txXfrm>
    </dsp:sp>
    <dsp:sp modelId="{53B39DD9-E4E7-4138-8AD5-54F58886C437}">
      <dsp:nvSpPr>
        <dsp:cNvPr id="0" name=""/>
        <dsp:cNvSpPr/>
      </dsp:nvSpPr>
      <dsp:spPr>
        <a:xfrm rot="5400000">
          <a:off x="5049137" y="-1345161"/>
          <a:ext cx="825750" cy="58948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To develop a white paper and supporting documentation regarding safety and RF emissions</a:t>
          </a:r>
          <a:endParaRPr lang="en-US" sz="1700" kern="1200" dirty="0"/>
        </a:p>
      </dsp:txBody>
      <dsp:txXfrm rot="5400000">
        <a:off x="5049137" y="-1345161"/>
        <a:ext cx="825750" cy="5894828"/>
      </dsp:txXfrm>
    </dsp:sp>
    <dsp:sp modelId="{8D6C3B8C-1DE6-4839-AF1A-456EF938AAA1}">
      <dsp:nvSpPr>
        <dsp:cNvPr id="0" name=""/>
        <dsp:cNvSpPr/>
      </dsp:nvSpPr>
      <dsp:spPr>
        <a:xfrm>
          <a:off x="0" y="1086158"/>
          <a:ext cx="2427725" cy="10321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Safety and RF emissions</a:t>
          </a:r>
          <a:endParaRPr lang="en-US" sz="2000" kern="1200" dirty="0"/>
        </a:p>
      </dsp:txBody>
      <dsp:txXfrm>
        <a:off x="0" y="1086158"/>
        <a:ext cx="2427725" cy="1032188"/>
      </dsp:txXfrm>
    </dsp:sp>
    <dsp:sp modelId="{7D9032A6-51FC-4BDF-90BE-9ACB84672681}">
      <dsp:nvSpPr>
        <dsp:cNvPr id="0" name=""/>
        <dsp:cNvSpPr/>
      </dsp:nvSpPr>
      <dsp:spPr>
        <a:xfrm rot="5400000">
          <a:off x="5049137" y="-261364"/>
          <a:ext cx="825750" cy="58948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To develop technical documents and methods of measurement for wireless power transfer efficiency and standby power</a:t>
          </a:r>
          <a:endParaRPr lang="en-US" sz="1700" kern="1200" dirty="0"/>
        </a:p>
      </dsp:txBody>
      <dsp:txXfrm rot="5400000">
        <a:off x="5049137" y="-261364"/>
        <a:ext cx="825750" cy="5894828"/>
      </dsp:txXfrm>
    </dsp:sp>
    <dsp:sp modelId="{69E2C4CA-DB74-4171-9A24-D7226960B36B}">
      <dsp:nvSpPr>
        <dsp:cNvPr id="0" name=""/>
        <dsp:cNvSpPr/>
      </dsp:nvSpPr>
      <dsp:spPr>
        <a:xfrm>
          <a:off x="0" y="2169955"/>
          <a:ext cx="2427725" cy="10321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Efficiency &amp; standby power </a:t>
          </a:r>
          <a:endParaRPr lang="en-US" sz="2000" kern="1200" dirty="0"/>
        </a:p>
      </dsp:txBody>
      <dsp:txXfrm>
        <a:off x="0" y="2169955"/>
        <a:ext cx="2427725" cy="1032188"/>
      </dsp:txXfrm>
    </dsp:sp>
    <dsp:sp modelId="{728C65F5-59AE-4F6A-A3EA-16FCA91B38EE}">
      <dsp:nvSpPr>
        <dsp:cNvPr id="0" name=""/>
        <dsp:cNvSpPr/>
      </dsp:nvSpPr>
      <dsp:spPr>
        <a:xfrm rot="5400000">
          <a:off x="5049137" y="822433"/>
          <a:ext cx="825750" cy="5894828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6">
              <a:lumMod val="40000"/>
              <a:lumOff val="6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To develop standards and technical documents related to mid-range inductively coupled wireless power systems</a:t>
          </a:r>
          <a:endParaRPr lang="en-US" sz="1700" kern="1200" dirty="0"/>
        </a:p>
      </dsp:txBody>
      <dsp:txXfrm rot="5400000">
        <a:off x="5049137" y="822433"/>
        <a:ext cx="825750" cy="5894828"/>
      </dsp:txXfrm>
    </dsp:sp>
    <dsp:sp modelId="{510624BA-A65A-4D75-8C56-D72333C3F559}">
      <dsp:nvSpPr>
        <dsp:cNvPr id="0" name=""/>
        <dsp:cNvSpPr/>
      </dsp:nvSpPr>
      <dsp:spPr>
        <a:xfrm>
          <a:off x="0" y="3253753"/>
          <a:ext cx="2427725" cy="1032188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Mid-range, near field induction</a:t>
          </a:r>
          <a:endParaRPr lang="en-US" sz="2000" kern="1200" dirty="0"/>
        </a:p>
      </dsp:txBody>
      <dsp:txXfrm>
        <a:off x="0" y="3253753"/>
        <a:ext cx="2427725" cy="1032188"/>
      </dsp:txXfrm>
    </dsp:sp>
    <dsp:sp modelId="{28A49945-5469-4A7D-BF9A-B0D7A78F2184}">
      <dsp:nvSpPr>
        <dsp:cNvPr id="0" name=""/>
        <dsp:cNvSpPr/>
      </dsp:nvSpPr>
      <dsp:spPr>
        <a:xfrm rot="5400000">
          <a:off x="5049137" y="1906231"/>
          <a:ext cx="825750" cy="5894828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6">
              <a:lumMod val="40000"/>
              <a:lumOff val="6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To develop standards and definitions related to short-range inductively coupled wireless power systems</a:t>
          </a:r>
          <a:endParaRPr lang="en-US" sz="1700" kern="1200" dirty="0"/>
        </a:p>
      </dsp:txBody>
      <dsp:txXfrm rot="5400000">
        <a:off x="5049137" y="1906231"/>
        <a:ext cx="825750" cy="5894828"/>
      </dsp:txXfrm>
    </dsp:sp>
    <dsp:sp modelId="{C99C9FC5-4F5F-41A3-B5F7-824C84E2CD75}">
      <dsp:nvSpPr>
        <dsp:cNvPr id="0" name=""/>
        <dsp:cNvSpPr/>
      </dsp:nvSpPr>
      <dsp:spPr>
        <a:xfrm>
          <a:off x="0" y="4339911"/>
          <a:ext cx="2427725" cy="1032188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Short-range, near field induction</a:t>
          </a:r>
          <a:endParaRPr lang="en-US" sz="2000" kern="1200" dirty="0"/>
        </a:p>
      </dsp:txBody>
      <dsp:txXfrm>
        <a:off x="0" y="4339911"/>
        <a:ext cx="2427725" cy="1032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E25CF2-BAC9-417A-8FFD-4FB7D88D7EF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D1BB8-9109-4184-B940-8A212CE529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7431F-910E-4F71-BF6E-345977E536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D3E9A-8145-44C3-BE42-515828EA3E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6E6A0-14BB-42AE-9E35-344001740B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EA1F0-252F-4E03-9166-4BF1A61146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58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8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F244C-67A1-44CA-B259-F57C6B9CDF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54FF4-9FE4-491C-8573-B5760F401D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C839-80CD-43C5-8331-DB23FD672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0A1FC-7932-43DE-8C57-4C46F10D7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0F42F-8FEB-4AB4-BC50-B461C77E51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026D9-765B-4794-857D-5E775024A2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b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589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4170F8-FE02-45D2-84A4-B4D866DC6C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366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366C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366C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366C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366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366C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366C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366C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366C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b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38600"/>
            <a:ext cx="7772400" cy="1470025"/>
          </a:xfrm>
        </p:spPr>
        <p:txBody>
          <a:bodyPr/>
          <a:lstStyle/>
          <a:p>
            <a:r>
              <a:rPr lang="en-US" b="0" dirty="0" smtClean="0"/>
              <a:t>Contactless Charging</a:t>
            </a:r>
            <a:endParaRPr lang="en-US" b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81600"/>
            <a:ext cx="6400800" cy="1752600"/>
          </a:xfrm>
        </p:spPr>
        <p:txBody>
          <a:bodyPr/>
          <a:lstStyle/>
          <a:p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IMS Research predicts that the wireless charging market will reach $17 billion by 2019</a:t>
            </a:r>
          </a:p>
          <a:p>
            <a:r>
              <a:rPr lang="en-US" dirty="0" smtClean="0"/>
              <a:t>In order for that to become a reality, interoperability needs to be addressed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0213"/>
            <a:ext cx="8915400" cy="9413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R6.3 Working </a:t>
            </a:r>
            <a:r>
              <a:rPr lang="en-US" sz="2800" dirty="0" smtClean="0"/>
              <a:t>Groups</a:t>
            </a:r>
            <a:endParaRPr lang="en-US" sz="2800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0A66-D4D2-45F5-86C7-791E104CF8B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10/11/2010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19B5-4A05-44D3-9040-63281021C0F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19800" y="2362200"/>
            <a:ext cx="2324100" cy="1066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smtClean="0"/>
              <a:t>WG2 - Safety &amp; Emissions</a:t>
            </a:r>
          </a:p>
          <a:p>
            <a:pPr marL="119063" indent="-119063" algn="ctr">
              <a:buFont typeface="Arial" pitchFamily="34" charset="0"/>
              <a:buChar char="•"/>
            </a:pPr>
            <a:r>
              <a:rPr lang="en-US" sz="1200" dirty="0" smtClean="0"/>
              <a:t>John Roman</a:t>
            </a:r>
          </a:p>
          <a:p>
            <a:pPr marL="119063" indent="-119063" algn="ctr">
              <a:buFont typeface="Arial" pitchFamily="34" charset="0"/>
              <a:buChar char="•"/>
            </a:pPr>
            <a:r>
              <a:rPr lang="en-US" sz="1200" dirty="0" smtClean="0"/>
              <a:t>Dan </a:t>
            </a:r>
            <a:r>
              <a:rPr lang="en-US" sz="1200" dirty="0" err="1" smtClean="0"/>
              <a:t>Teninty</a:t>
            </a:r>
            <a:endParaRPr lang="en-US" sz="1200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3467100" y="1371600"/>
            <a:ext cx="2324100" cy="1066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smtClean="0"/>
              <a:t>WG1 - Nomenclature</a:t>
            </a:r>
          </a:p>
          <a:p>
            <a:pPr marL="119063" indent="-119063" algn="ctr">
              <a:buFont typeface="Arial" pitchFamily="34" charset="0"/>
              <a:buChar char="•"/>
            </a:pPr>
            <a:r>
              <a:rPr lang="en-US" sz="1400" b="1" dirty="0" smtClean="0"/>
              <a:t> </a:t>
            </a:r>
            <a:r>
              <a:rPr lang="en-US" sz="1200" dirty="0" smtClean="0"/>
              <a:t>LeRoy Johnson</a:t>
            </a:r>
            <a:endParaRPr lang="en-US" sz="1400" dirty="0" smtClean="0"/>
          </a:p>
        </p:txBody>
      </p:sp>
      <p:sp>
        <p:nvSpPr>
          <p:cNvPr id="9" name="Rounded Rectangle 8"/>
          <p:cNvSpPr/>
          <p:nvPr/>
        </p:nvSpPr>
        <p:spPr>
          <a:xfrm>
            <a:off x="6019800" y="3962400"/>
            <a:ext cx="2324100" cy="1066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smtClean="0"/>
              <a:t>WG3 - Power Transfer Efficiency &amp; Standby Power</a:t>
            </a:r>
          </a:p>
          <a:p>
            <a:pPr marL="119063" indent="-119063" algn="ctr">
              <a:buFont typeface="Arial" pitchFamily="34" charset="0"/>
              <a:buChar char="•"/>
            </a:pPr>
            <a:r>
              <a:rPr lang="en-US" sz="1400" b="1" dirty="0" smtClean="0"/>
              <a:t> </a:t>
            </a:r>
            <a:r>
              <a:rPr lang="en-US" sz="1200" dirty="0" smtClean="0"/>
              <a:t>Fred Brushaber</a:t>
            </a:r>
          </a:p>
          <a:p>
            <a:pPr marL="119063" indent="-119063" algn="ctr">
              <a:buFont typeface="Arial" pitchFamily="34" charset="0"/>
              <a:buChar char="•"/>
            </a:pPr>
            <a:r>
              <a:rPr lang="en-US" sz="1200" dirty="0" smtClean="0"/>
              <a:t>Mike Hanley</a:t>
            </a:r>
            <a:endParaRPr lang="en-US" sz="1400" dirty="0" smtClean="0"/>
          </a:p>
        </p:txBody>
      </p:sp>
      <p:sp>
        <p:nvSpPr>
          <p:cNvPr id="10" name="Rounded Rectangle 9"/>
          <p:cNvSpPr/>
          <p:nvPr/>
        </p:nvSpPr>
        <p:spPr>
          <a:xfrm>
            <a:off x="762000" y="3886200"/>
            <a:ext cx="2324100" cy="1066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smtClean="0"/>
              <a:t>WG5 - Short-range Near-field Induction</a:t>
            </a:r>
          </a:p>
          <a:p>
            <a:pPr marL="119063" indent="-119063" algn="ctr">
              <a:buFont typeface="Arial" pitchFamily="34" charset="0"/>
              <a:buChar char="•"/>
            </a:pPr>
            <a:r>
              <a:rPr lang="en-US" sz="1400" b="1" dirty="0" smtClean="0"/>
              <a:t> </a:t>
            </a:r>
            <a:r>
              <a:rPr lang="en-US" sz="1200" dirty="0" smtClean="0"/>
              <a:t>Afshin Partovi</a:t>
            </a:r>
          </a:p>
          <a:p>
            <a:pPr marL="119063" indent="-119063" algn="ctr">
              <a:buFont typeface="Arial" pitchFamily="34" charset="0"/>
              <a:buChar char="•"/>
            </a:pPr>
            <a:r>
              <a:rPr lang="en-US" sz="1200" dirty="0" smtClean="0"/>
              <a:t>David </a:t>
            </a:r>
            <a:r>
              <a:rPr lang="en-US" sz="1200" dirty="0" err="1" smtClean="0"/>
              <a:t>Terkosky</a:t>
            </a:r>
            <a:endParaRPr lang="en-US" sz="1400" dirty="0" smtClean="0"/>
          </a:p>
        </p:txBody>
      </p:sp>
      <p:sp>
        <p:nvSpPr>
          <p:cNvPr id="11" name="Rounded Rectangle 10"/>
          <p:cNvSpPr/>
          <p:nvPr/>
        </p:nvSpPr>
        <p:spPr>
          <a:xfrm>
            <a:off x="3467100" y="5105400"/>
            <a:ext cx="2324100" cy="1066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smtClean="0"/>
              <a:t>WG4 - Mid-range Near-field Induction</a:t>
            </a:r>
          </a:p>
          <a:p>
            <a:pPr marL="119063" indent="-119063" algn="ctr">
              <a:buFont typeface="Arial" pitchFamily="34" charset="0"/>
              <a:buChar char="•"/>
            </a:pPr>
            <a:r>
              <a:rPr lang="en-US" sz="1400" b="1" dirty="0" smtClean="0"/>
              <a:t> </a:t>
            </a:r>
            <a:r>
              <a:rPr lang="en-US" sz="1200" dirty="0" err="1" smtClean="0"/>
              <a:t>Kamil</a:t>
            </a:r>
            <a:r>
              <a:rPr lang="en-US" sz="1200" dirty="0" smtClean="0"/>
              <a:t> </a:t>
            </a:r>
            <a:r>
              <a:rPr lang="en-US" sz="1200" dirty="0" err="1" smtClean="0"/>
              <a:t>Grajski</a:t>
            </a:r>
            <a:endParaRPr lang="en-US" sz="1400" dirty="0" smtClean="0"/>
          </a:p>
        </p:txBody>
      </p:sp>
      <p:sp>
        <p:nvSpPr>
          <p:cNvPr id="12" name="Rounded Rectangle 11"/>
          <p:cNvSpPr/>
          <p:nvPr/>
        </p:nvSpPr>
        <p:spPr>
          <a:xfrm>
            <a:off x="762000" y="2286000"/>
            <a:ext cx="2324100" cy="10668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R6.3 Working Groups and </a:t>
            </a:r>
            <a:r>
              <a:rPr lang="en-US" dirty="0" smtClean="0"/>
              <a:t>Scope</a:t>
            </a:r>
            <a:endParaRPr lang="en-US" sz="2400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4555-0F65-4381-BCD3-B562C009B65B}" type="datetime1">
              <a:rPr lang="en-US" smtClean="0"/>
              <a:pPr/>
              <a:t>10/11/2010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19B5-4A05-44D3-9040-63281021C0F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28600" y="1066800"/>
          <a:ext cx="8496300" cy="537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Power Consortium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Wireless Power Consortium is a cooperation of independent companies. The cooperation is governed by a Consortium Charter that defines rules for confidentiality, intellectual property and decision </a:t>
            </a:r>
            <a:r>
              <a:rPr lang="en-US" dirty="0" smtClean="0"/>
              <a:t>making</a:t>
            </a:r>
          </a:p>
          <a:p>
            <a:r>
              <a:rPr lang="en-US" dirty="0" smtClean="0"/>
              <a:t>Published “</a:t>
            </a:r>
            <a:r>
              <a:rPr lang="en-US" dirty="0" err="1" smtClean="0"/>
              <a:t>Qi</a:t>
            </a:r>
            <a:r>
              <a:rPr lang="en-US" dirty="0" smtClean="0"/>
              <a:t>” </a:t>
            </a:r>
            <a:r>
              <a:rPr lang="en-US" dirty="0" smtClean="0"/>
              <a:t>low power standard </a:t>
            </a:r>
            <a:r>
              <a:rPr lang="en-US" dirty="0" smtClean="0"/>
              <a:t>in July 2010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TC100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IEC should continue to monitor standardization activity related to wireless power.</a:t>
            </a:r>
          </a:p>
          <a:p>
            <a:r>
              <a:rPr lang="en-US" dirty="0" smtClean="0"/>
              <a:t>TC100 is the appropriate home for standardization related to energy consumption measurement, terms and definitions and interoperability.  Liaison with other TCs may be needed.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Owner xmlns="e41cd29b-3fc4-4d6c-b2e0-ad87526a949f" xsi:nil="true"/>
    <Use xmlns="e41cd29b-3fc4-4d6c-b2e0-ad87526a949f" xsi:nil="true"/>
    <SPSDescription xmlns="e41cd29b-3fc4-4d6c-b2e0-ad87526a949f">CEA Power Point</SPSDescription>
    <Status xmlns="e41cd29b-3fc4-4d6c-b2e0-ad87526a949f">Rough</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D8B314EF6B1C4DAB56318A85AFB941" ma:contentTypeVersion="4" ma:contentTypeDescription="Create a new document." ma:contentTypeScope="" ma:versionID="225df2394dd2fac4a7f0f9c67be5ba1f">
  <xsd:schema xmlns:xsd="http://www.w3.org/2001/XMLSchema" xmlns:p="http://schemas.microsoft.com/office/2006/metadata/properties" xmlns:ns2="e41cd29b-3fc4-4d6c-b2e0-ad87526a949f" targetNamespace="http://schemas.microsoft.com/office/2006/metadata/properties" ma:root="true" ma:fieldsID="1c0304d4d0467664df13b8447b2d911b" ns2:_="">
    <xsd:import namespace="e41cd29b-3fc4-4d6c-b2e0-ad87526a949f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SPSDescription" minOccurs="0"/>
                <xsd:element ref="ns2:Status" minOccurs="0"/>
                <xsd:element ref="ns2:Us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41cd29b-3fc4-4d6c-b2e0-ad87526a949f" elementFormDefault="qualified">
    <xsd:import namespace="http://schemas.microsoft.com/office/2006/documentManagement/types"/>
    <xsd:element name="Owner" ma:index="8" nillable="true" ma:displayName="Owner" ma:internalName="Owner">
      <xsd:simpleType>
        <xsd:restriction base="dms:Text"/>
      </xsd:simpleType>
    </xsd:element>
    <xsd:element name="SPSDescription" ma:index="9" nillable="true" ma:displayName="Description" ma:internalName="SPSDescription">
      <xsd:simpleType>
        <xsd:restriction base="dms:Note"/>
      </xsd:simpleType>
    </xsd:element>
    <xsd:element name="Status" ma:index="10" nillable="true" ma:displayName="Status" ma:internalName="Status">
      <xsd:simpleType>
        <xsd:restriction base="dms:Choice">
          <xsd:enumeration value="Rough"/>
          <xsd:enumeration value="Draft"/>
          <xsd:enumeration value="In Review"/>
          <xsd:enumeration value="Final"/>
        </xsd:restriction>
      </xsd:simpleType>
    </xsd:element>
    <xsd:element name="Use" ma:index="11" nillable="true" ma:displayName="Use" ma:format="Dropdown" ma:internalName="Use">
      <xsd:simpleType>
        <xsd:restriction base="dms:Choice">
          <xsd:enumeration value="CEA"/>
          <xsd:enumeration value="CES"/>
          <xsd:enumeration value="Both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36E15F5-9E7D-40CD-848C-1BF3523A5C9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e41cd29b-3fc4-4d6c-b2e0-ad87526a949f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0331267-6D33-44BA-ADAB-1736460D66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0AC11D-2319-4825-8E82-4712816E1E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1cd29b-3fc4-4d6c-b2e0-ad87526a949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</TotalTime>
  <Words>261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Contactless Charging</vt:lpstr>
      <vt:lpstr>Market Opportunities</vt:lpstr>
      <vt:lpstr>R6.3 Working Groups</vt:lpstr>
      <vt:lpstr>R6.3 Working Groups and Scope</vt:lpstr>
      <vt:lpstr>Wireless Power Consortium</vt:lpstr>
      <vt:lpstr>TC100 Position</vt:lpstr>
    </vt:vector>
  </TitlesOfParts>
  <Company>CEA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CEA</dc:creator>
  <cp:lastModifiedBy>mhayes</cp:lastModifiedBy>
  <cp:revision>57</cp:revision>
  <dcterms:created xsi:type="dcterms:W3CDTF">2007-03-16T14:09:56Z</dcterms:created>
  <dcterms:modified xsi:type="dcterms:W3CDTF">2010-10-11T22:01:57Z</dcterms:modified>
</cp:coreProperties>
</file>