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77" r:id="rId3"/>
    <p:sldId id="258" r:id="rId4"/>
    <p:sldId id="271" r:id="rId5"/>
    <p:sldId id="259" r:id="rId6"/>
    <p:sldId id="266" r:id="rId7"/>
    <p:sldId id="278" r:id="rId8"/>
    <p:sldId id="267" r:id="rId9"/>
    <p:sldId id="265" r:id="rId10"/>
    <p:sldId id="273" r:id="rId11"/>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06" autoAdjust="0"/>
  </p:normalViewPr>
  <p:slideViewPr>
    <p:cSldViewPr>
      <p:cViewPr varScale="1">
        <p:scale>
          <a:sx n="51" d="100"/>
          <a:sy n="51" d="100"/>
        </p:scale>
        <p:origin x="-994"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C9D8D63F-72E0-4601-926A-D9288EDD1F49}" type="datetimeFigureOut">
              <a:rPr kumimoji="1" lang="ja-JP" altLang="en-US" smtClean="0"/>
              <a:pPr/>
              <a:t>2010/10/10</a:t>
            </a:fld>
            <a:endParaRPr kumimoji="1" lang="ja-JP" altLang="en-US"/>
          </a:p>
        </p:txBody>
      </p:sp>
      <p:sp>
        <p:nvSpPr>
          <p:cNvPr id="4" name="フッター プレースホルダ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r>
              <a:rPr kumimoji="1" lang="en-US" altLang="ja-JP" smtClean="0"/>
              <a:t>2010 October Seattle</a:t>
            </a:r>
            <a:endParaRPr kumimoji="1" lang="ja-JP" altLang="en-US"/>
          </a:p>
        </p:txBody>
      </p:sp>
      <p:sp>
        <p:nvSpPr>
          <p:cNvPr id="5" name="スライド番号プレースホルダ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44F8691B-D25E-4F35-97C1-A87E9DBD11B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871617B8-1584-4278-A249-1BC6CA63AF11}" type="datetimeFigureOut">
              <a:rPr kumimoji="1" lang="ja-JP" altLang="en-US" smtClean="0"/>
              <a:pPr/>
              <a:t>2010/10/10</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r>
              <a:rPr kumimoji="1" lang="en-US" altLang="ja-JP" smtClean="0"/>
              <a:t>2010 October Seattle</a:t>
            </a:r>
            <a:endParaRPr kumimoji="1" lang="ja-JP" altLang="en-US"/>
          </a:p>
        </p:txBody>
      </p:sp>
      <p:sp>
        <p:nvSpPr>
          <p:cNvPr id="7" name="スライド番号プレースホルダ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161F41E-7A65-430E-B1C0-41DC3DA6FD7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a:ln/>
        </p:spPr>
      </p:sp>
      <p:sp>
        <p:nvSpPr>
          <p:cNvPr id="62467" name="ノート プレースホルダ 2"/>
          <p:cNvSpPr>
            <a:spLocks noGrp="1"/>
          </p:cNvSpPr>
          <p:nvPr>
            <p:ph type="body" idx="1"/>
          </p:nvPr>
        </p:nvSpPr>
        <p:spPr>
          <a:noFill/>
          <a:ln/>
        </p:spPr>
        <p:txBody>
          <a:bodyPr/>
          <a:lstStyle/>
          <a:p>
            <a:endParaRPr lang="ja-JP" altLang="en-US" smtClean="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a:ln/>
        </p:spPr>
      </p:sp>
      <p:sp>
        <p:nvSpPr>
          <p:cNvPr id="62467" name="ノート プレースホルダ 2"/>
          <p:cNvSpPr>
            <a:spLocks noGrp="1"/>
          </p:cNvSpPr>
          <p:nvPr>
            <p:ph type="body" idx="1"/>
          </p:nvPr>
        </p:nvSpPr>
        <p:spPr>
          <a:noFill/>
          <a:ln/>
        </p:spPr>
        <p:txBody>
          <a:bodyPr/>
          <a:lstStyle/>
          <a:p>
            <a:endParaRPr lang="ja-JP" altLang="en-US" smtClean="0">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a:ln/>
        </p:spPr>
      </p:sp>
      <p:sp>
        <p:nvSpPr>
          <p:cNvPr id="62467" name="ノート プレースホルダ 2"/>
          <p:cNvSpPr>
            <a:spLocks noGrp="1"/>
          </p:cNvSpPr>
          <p:nvPr>
            <p:ph type="body" idx="1"/>
          </p:nvPr>
        </p:nvSpPr>
        <p:spPr>
          <a:noFill/>
          <a:ln/>
        </p:spPr>
        <p:txBody>
          <a:bodyPr/>
          <a:lstStyle/>
          <a:p>
            <a:endParaRPr lang="ja-JP" altLang="en-US" smtClean="0">
              <a:ea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p:cNvSpPr>
            <a:spLocks noGrp="1" noRot="1" noChangeAspect="1" noTextEdit="1"/>
          </p:cNvSpPr>
          <p:nvPr>
            <p:ph type="sldImg"/>
          </p:nvPr>
        </p:nvSpPr>
        <p:spPr>
          <a:ln/>
        </p:spPr>
      </p:sp>
      <p:sp>
        <p:nvSpPr>
          <p:cNvPr id="62467" name="ノート プレースホルダ 2"/>
          <p:cNvSpPr>
            <a:spLocks noGrp="1"/>
          </p:cNvSpPr>
          <p:nvPr>
            <p:ph type="body" idx="1"/>
          </p:nvPr>
        </p:nvSpPr>
        <p:spPr>
          <a:noFill/>
          <a:ln/>
        </p:spPr>
        <p:txBody>
          <a:bodyPr/>
          <a:lstStyle/>
          <a:p>
            <a:endParaRPr lang="ja-JP" altLang="en-US"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D9BFFFD-53BE-4118-BCD1-4507A0F20806}" type="datetime1">
              <a:rPr kumimoji="1" lang="ja-JP" altLang="en-US" smtClean="0"/>
              <a:pPr/>
              <a:t>2010/10/10</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2010 October Seattle</a:t>
            </a:r>
            <a:endParaRPr kumimoji="1" lang="ja-JP" altLang="en-US"/>
          </a:p>
        </p:txBody>
      </p:sp>
      <p:sp>
        <p:nvSpPr>
          <p:cNvPr id="6" name="スライド番号プレースホルダ 5"/>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939E163-6916-4708-B52A-8FF0B3E3CDAF}" type="datetime1">
              <a:rPr kumimoji="1" lang="ja-JP" altLang="en-US" smtClean="0"/>
              <a:pPr/>
              <a:t>2010/10/10</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2010 October Seattle</a:t>
            </a:r>
            <a:endParaRPr kumimoji="1" lang="ja-JP" altLang="en-US"/>
          </a:p>
        </p:txBody>
      </p:sp>
      <p:sp>
        <p:nvSpPr>
          <p:cNvPr id="6" name="スライド番号プレースホルダ 5"/>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D892A5-DA74-4059-A9E1-65D7BE1FDCD1}" type="datetime1">
              <a:rPr kumimoji="1" lang="ja-JP" altLang="en-US" smtClean="0"/>
              <a:pPr/>
              <a:t>2010/10/10</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2010 October Seattle</a:t>
            </a:r>
            <a:endParaRPr kumimoji="1" lang="ja-JP" altLang="en-US"/>
          </a:p>
        </p:txBody>
      </p:sp>
      <p:sp>
        <p:nvSpPr>
          <p:cNvPr id="6" name="スライド番号プレースホルダ 5"/>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99D6856-93F3-4B5E-8420-F6D43CB7150E}" type="datetime1">
              <a:rPr kumimoji="1" lang="ja-JP" altLang="en-US" smtClean="0"/>
              <a:pPr/>
              <a:t>2010/10/10</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2010 October Seattle</a:t>
            </a:r>
            <a:endParaRPr kumimoji="1" lang="ja-JP" altLang="en-US"/>
          </a:p>
        </p:txBody>
      </p:sp>
      <p:sp>
        <p:nvSpPr>
          <p:cNvPr id="6" name="スライド番号プレースホルダ 5"/>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EC9DE0B-4520-490A-A365-E8B06F187C58}" type="datetime1">
              <a:rPr kumimoji="1" lang="ja-JP" altLang="en-US" smtClean="0"/>
              <a:pPr/>
              <a:t>2010/10/10</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2010 October Seattle</a:t>
            </a:r>
            <a:endParaRPr kumimoji="1" lang="ja-JP" altLang="en-US"/>
          </a:p>
        </p:txBody>
      </p:sp>
      <p:sp>
        <p:nvSpPr>
          <p:cNvPr id="6" name="スライド番号プレースホルダ 5"/>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8A2C55A-B9DA-4F07-A531-0777019A0786}" type="datetime1">
              <a:rPr kumimoji="1" lang="ja-JP" altLang="en-US" smtClean="0"/>
              <a:pPr/>
              <a:t>2010/10/10</a:t>
            </a:fld>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2010 October Seattle</a:t>
            </a:r>
            <a:endParaRPr kumimoji="1" lang="ja-JP" altLang="en-US"/>
          </a:p>
        </p:txBody>
      </p:sp>
      <p:sp>
        <p:nvSpPr>
          <p:cNvPr id="7" name="スライド番号プレースホルダ 6"/>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A246EEB-3420-4692-A28C-897FC2A1F202}" type="datetime1">
              <a:rPr kumimoji="1" lang="ja-JP" altLang="en-US" smtClean="0"/>
              <a:pPr/>
              <a:t>2010/10/10</a:t>
            </a:fld>
            <a:endParaRPr kumimoji="1" lang="ja-JP" altLang="en-US"/>
          </a:p>
        </p:txBody>
      </p:sp>
      <p:sp>
        <p:nvSpPr>
          <p:cNvPr id="8" name="フッター プレースホルダ 7"/>
          <p:cNvSpPr>
            <a:spLocks noGrp="1"/>
          </p:cNvSpPr>
          <p:nvPr>
            <p:ph type="ftr" sz="quarter" idx="11"/>
          </p:nvPr>
        </p:nvSpPr>
        <p:spPr/>
        <p:txBody>
          <a:bodyPr/>
          <a:lstStyle/>
          <a:p>
            <a:r>
              <a:rPr kumimoji="1" lang="en-US" altLang="ja-JP" smtClean="0"/>
              <a:t>2010 October Seattle</a:t>
            </a:r>
            <a:endParaRPr kumimoji="1" lang="ja-JP" altLang="en-US"/>
          </a:p>
        </p:txBody>
      </p:sp>
      <p:sp>
        <p:nvSpPr>
          <p:cNvPr id="9" name="スライド番号プレースホルダ 8"/>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EFC62B1-BB37-42EE-863D-F497D57F6027}" type="datetime1">
              <a:rPr kumimoji="1" lang="ja-JP" altLang="en-US" smtClean="0"/>
              <a:pPr/>
              <a:t>2010/10/10</a:t>
            </a:fld>
            <a:endParaRPr kumimoji="1" lang="ja-JP" altLang="en-US"/>
          </a:p>
        </p:txBody>
      </p:sp>
      <p:sp>
        <p:nvSpPr>
          <p:cNvPr id="4" name="フッター プレースホルダ 3"/>
          <p:cNvSpPr>
            <a:spLocks noGrp="1"/>
          </p:cNvSpPr>
          <p:nvPr>
            <p:ph type="ftr" sz="quarter" idx="11"/>
          </p:nvPr>
        </p:nvSpPr>
        <p:spPr/>
        <p:txBody>
          <a:bodyPr/>
          <a:lstStyle/>
          <a:p>
            <a:r>
              <a:rPr kumimoji="1" lang="en-US" altLang="ja-JP" smtClean="0"/>
              <a:t>2010 October Seattle</a:t>
            </a:r>
            <a:endParaRPr kumimoji="1" lang="ja-JP" altLang="en-US"/>
          </a:p>
        </p:txBody>
      </p:sp>
      <p:sp>
        <p:nvSpPr>
          <p:cNvPr id="5" name="スライド番号プレースホルダ 4"/>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4D8DCE-B9A3-4433-B66E-54CF0B87C6F8}" type="datetime1">
              <a:rPr kumimoji="1" lang="ja-JP" altLang="en-US" smtClean="0"/>
              <a:pPr/>
              <a:t>2010/10/10</a:t>
            </a:fld>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2010 October Seattle</a:t>
            </a:r>
            <a:endParaRPr kumimoji="1" lang="ja-JP" altLang="en-US"/>
          </a:p>
        </p:txBody>
      </p:sp>
      <p:sp>
        <p:nvSpPr>
          <p:cNvPr id="4" name="スライド番号プレースホルダ 3"/>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92F9DAE-5C04-4498-B990-F03AEFC840E5}" type="datetime1">
              <a:rPr kumimoji="1" lang="ja-JP" altLang="en-US" smtClean="0"/>
              <a:pPr/>
              <a:t>2010/10/10</a:t>
            </a:fld>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2010 October Seattle</a:t>
            </a:r>
            <a:endParaRPr kumimoji="1" lang="ja-JP" altLang="en-US"/>
          </a:p>
        </p:txBody>
      </p:sp>
      <p:sp>
        <p:nvSpPr>
          <p:cNvPr id="7" name="スライド番号プレースホルダ 6"/>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E1DDC39-1B8A-4CF9-AAED-E978B81B38E8}" type="datetime1">
              <a:rPr kumimoji="1" lang="ja-JP" altLang="en-US" smtClean="0"/>
              <a:pPr/>
              <a:t>2010/10/10</a:t>
            </a:fld>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2010 October Seattle</a:t>
            </a:r>
            <a:endParaRPr kumimoji="1" lang="ja-JP" altLang="en-US"/>
          </a:p>
        </p:txBody>
      </p:sp>
      <p:sp>
        <p:nvSpPr>
          <p:cNvPr id="7" name="スライド番号プレースホルダ 6"/>
          <p:cNvSpPr>
            <a:spLocks noGrp="1"/>
          </p:cNvSpPr>
          <p:nvPr>
            <p:ph type="sldNum" sz="quarter" idx="12"/>
          </p:nvPr>
        </p:nvSpPr>
        <p:spPr/>
        <p:txBody>
          <a:bodyPr/>
          <a:lstStyle/>
          <a:p>
            <a:fld id="{2225F5F5-B6AA-4E53-BBC9-911C4614F045}"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20A82-6D5F-4DE7-9725-DA4F9C78FB83}" type="datetime1">
              <a:rPr kumimoji="1" lang="ja-JP" altLang="en-US" smtClean="0"/>
              <a:pPr/>
              <a:t>2010/10/10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2010 October Seattle</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25F5F5-B6AA-4E53-BBC9-911C4614F04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mailto:smatsumura@jp.fujitsu.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796136" y="5229200"/>
            <a:ext cx="3168352" cy="861774"/>
          </a:xfrm>
          <a:prstGeom prst="rect">
            <a:avLst/>
          </a:prstGeom>
          <a:noFill/>
        </p:spPr>
        <p:txBody>
          <a:bodyPr wrap="square" rtlCol="0">
            <a:spAutoFit/>
          </a:bodyPr>
          <a:lstStyle/>
          <a:p>
            <a:r>
              <a:rPr lang="ja-JP" altLang="en-US" dirty="0">
                <a:latin typeface="Arial Black" pitchFamily="34" charset="0"/>
              </a:rPr>
              <a:t>　</a:t>
            </a:r>
            <a:r>
              <a:rPr lang="ja-JP" altLang="en-US" sz="1600" dirty="0" smtClean="0">
                <a:latin typeface="Arial Black" pitchFamily="34" charset="0"/>
              </a:rPr>
              <a:t> </a:t>
            </a:r>
            <a:r>
              <a:rPr lang="en-US" altLang="ja-JP" sz="1600" dirty="0" smtClean="0">
                <a:latin typeface="Arial Black" pitchFamily="34" charset="0"/>
              </a:rPr>
              <a:t>October 11</a:t>
            </a:r>
            <a:r>
              <a:rPr lang="en-US" altLang="ja-JP" sz="1600" baseline="30000" dirty="0" smtClean="0">
                <a:latin typeface="Arial Black" pitchFamily="34" charset="0"/>
              </a:rPr>
              <a:t>th</a:t>
            </a:r>
            <a:r>
              <a:rPr lang="en-US" altLang="ja-JP" sz="1600" dirty="0" smtClean="0">
                <a:latin typeface="Arial Black" pitchFamily="34" charset="0"/>
              </a:rPr>
              <a:t> 2010</a:t>
            </a:r>
            <a:endParaRPr lang="ja-JP" altLang="en-US" sz="1600" dirty="0">
              <a:latin typeface="Arial Black" pitchFamily="34" charset="0"/>
            </a:endParaRPr>
          </a:p>
          <a:p>
            <a:r>
              <a:rPr lang="en-US" altLang="ja-JP" sz="1600" dirty="0" smtClean="0">
                <a:latin typeface="Arial Black" pitchFamily="34" charset="0"/>
              </a:rPr>
              <a:t>   Shuichi Matsumura</a:t>
            </a:r>
          </a:p>
          <a:p>
            <a:r>
              <a:rPr kumimoji="1" lang="en-US" altLang="ja-JP" sz="1600" dirty="0" smtClean="0">
                <a:latin typeface="Arial Black" pitchFamily="34" charset="0"/>
              </a:rPr>
              <a:t>   Fujitsu Limited</a:t>
            </a:r>
          </a:p>
        </p:txBody>
      </p:sp>
      <p:pic>
        <p:nvPicPr>
          <p:cNvPr id="8" name="Picture 9" descr="IEC logo"/>
          <p:cNvPicPr>
            <a:picLocks noChangeAspect="1" noChangeArrowheads="1"/>
          </p:cNvPicPr>
          <p:nvPr/>
        </p:nvPicPr>
        <p:blipFill>
          <a:blip r:embed="rId3" cstate="print"/>
          <a:srcRect/>
          <a:stretch>
            <a:fillRect/>
          </a:stretch>
        </p:blipFill>
        <p:spPr bwMode="auto">
          <a:xfrm>
            <a:off x="8100392" y="476672"/>
            <a:ext cx="723900" cy="723900"/>
          </a:xfrm>
          <a:prstGeom prst="rect">
            <a:avLst/>
          </a:prstGeom>
          <a:noFill/>
          <a:ln w="9525">
            <a:noFill/>
            <a:miter lim="800000"/>
            <a:headEnd/>
            <a:tailEnd/>
          </a:ln>
        </p:spPr>
      </p:pic>
      <p:sp>
        <p:nvSpPr>
          <p:cNvPr id="7" name="フッター プレースホルダ 6"/>
          <p:cNvSpPr>
            <a:spLocks noGrp="1"/>
          </p:cNvSpPr>
          <p:nvPr>
            <p:ph type="ftr" sz="quarter" idx="11"/>
          </p:nvPr>
        </p:nvSpPr>
        <p:spPr>
          <a:xfrm>
            <a:off x="3059832" y="6309320"/>
            <a:ext cx="2895600" cy="365125"/>
          </a:xfrm>
        </p:spPr>
        <p:txBody>
          <a:bodyPr/>
          <a:lstStyle/>
          <a:p>
            <a:r>
              <a:rPr kumimoji="1" lang="en-US" altLang="ja-JP" smtClean="0"/>
              <a:t>2010 October Seattle</a:t>
            </a:r>
            <a:endParaRPr kumimoji="1" lang="ja-JP" altLang="en-US"/>
          </a:p>
        </p:txBody>
      </p:sp>
      <p:sp>
        <p:nvSpPr>
          <p:cNvPr id="9" name="スライド番号プレースホルダ 8"/>
          <p:cNvSpPr>
            <a:spLocks noGrp="1"/>
          </p:cNvSpPr>
          <p:nvPr>
            <p:ph type="sldNum" sz="quarter" idx="12"/>
          </p:nvPr>
        </p:nvSpPr>
        <p:spPr/>
        <p:txBody>
          <a:bodyPr/>
          <a:lstStyle/>
          <a:p>
            <a:fld id="{2225F5F5-B6AA-4E53-BBC9-911C4614F045}" type="slidenum">
              <a:rPr kumimoji="1" lang="ja-JP" altLang="en-US" smtClean="0"/>
              <a:pPr/>
              <a:t>1</a:t>
            </a:fld>
            <a:endParaRPr kumimoji="1" lang="ja-JP" altLang="en-US"/>
          </a:p>
        </p:txBody>
      </p:sp>
      <p:sp>
        <p:nvSpPr>
          <p:cNvPr id="10" name="正方形/長方形 9"/>
          <p:cNvSpPr/>
          <p:nvPr/>
        </p:nvSpPr>
        <p:spPr>
          <a:xfrm>
            <a:off x="395536" y="404664"/>
            <a:ext cx="2522294" cy="369332"/>
          </a:xfrm>
          <a:prstGeom prst="rect">
            <a:avLst/>
          </a:prstGeom>
        </p:spPr>
        <p:txBody>
          <a:bodyPr wrap="none">
            <a:spAutoFit/>
          </a:bodyPr>
          <a:lstStyle/>
          <a:p>
            <a:r>
              <a:rPr lang="en-US" altLang="ja-JP" i="1" dirty="0" smtClean="0">
                <a:latin typeface="Arial Black" pitchFamily="34" charset="0"/>
              </a:rPr>
              <a:t>100/AGS(</a:t>
            </a:r>
            <a:r>
              <a:rPr lang="en-US" altLang="ja-JP" i="1" dirty="0" err="1" smtClean="0">
                <a:latin typeface="Arial Black" pitchFamily="34" charset="0"/>
              </a:rPr>
              <a:t>Secr</a:t>
            </a:r>
            <a:r>
              <a:rPr lang="en-US" altLang="ja-JP" i="1" dirty="0" smtClean="0">
                <a:latin typeface="Arial Black" pitchFamily="34" charset="0"/>
              </a:rPr>
              <a:t>.)</a:t>
            </a:r>
            <a:r>
              <a:rPr lang="en-US" altLang="ja-JP" i="1" dirty="0" smtClean="0">
                <a:latin typeface="Arial Black" pitchFamily="34" charset="0"/>
              </a:rPr>
              <a:t>419</a:t>
            </a:r>
            <a:endParaRPr lang="ja-JP" altLang="en-US" dirty="0">
              <a:latin typeface="Arial Black" pitchFamily="34" charset="0"/>
            </a:endParaRPr>
          </a:p>
        </p:txBody>
      </p:sp>
      <p:grpSp>
        <p:nvGrpSpPr>
          <p:cNvPr id="13" name="グループ化 12"/>
          <p:cNvGrpSpPr/>
          <p:nvPr/>
        </p:nvGrpSpPr>
        <p:grpSpPr>
          <a:xfrm>
            <a:off x="1907704" y="1772816"/>
            <a:ext cx="5688632" cy="3872175"/>
            <a:chOff x="1907704" y="1772816"/>
            <a:chExt cx="5688632" cy="3872175"/>
          </a:xfrm>
        </p:grpSpPr>
        <p:sp>
          <p:nvSpPr>
            <p:cNvPr id="4" name="テキスト ボックス 3"/>
            <p:cNvSpPr txBox="1"/>
            <p:nvPr/>
          </p:nvSpPr>
          <p:spPr>
            <a:xfrm>
              <a:off x="2771800" y="3429000"/>
              <a:ext cx="2763257" cy="2215991"/>
            </a:xfrm>
            <a:prstGeom prst="rect">
              <a:avLst/>
            </a:prstGeom>
            <a:noFill/>
          </p:spPr>
          <p:txBody>
            <a:bodyPr wrap="none" rtlCol="0">
              <a:spAutoFit/>
            </a:bodyPr>
            <a:lstStyle/>
            <a:p>
              <a:pPr marL="457200" indent="-457200">
                <a:buFont typeface="Arial" pitchFamily="34" charset="0"/>
                <a:buChar char="•"/>
              </a:pPr>
              <a:r>
                <a:rPr lang="en-US" altLang="ja-JP" sz="2000" dirty="0" smtClean="0">
                  <a:latin typeface="Arial Black" pitchFamily="34" charset="0"/>
                </a:rPr>
                <a:t>Background </a:t>
              </a:r>
            </a:p>
            <a:p>
              <a:pPr marL="457200" indent="-457200">
                <a:buFont typeface="Arial" pitchFamily="34" charset="0"/>
                <a:buChar char="•"/>
              </a:pPr>
              <a:r>
                <a:rPr lang="en-US" altLang="ja-JP" sz="2000" dirty="0" smtClean="0">
                  <a:latin typeface="Arial Black" pitchFamily="34" charset="0"/>
                </a:rPr>
                <a:t>Suggestion</a:t>
              </a:r>
            </a:p>
            <a:p>
              <a:pPr marL="457200" indent="-457200">
                <a:buFont typeface="Arial" pitchFamily="34" charset="0"/>
                <a:buChar char="•"/>
              </a:pPr>
              <a:r>
                <a:rPr lang="en-US" altLang="ja-JP" sz="2000" dirty="0" smtClean="0">
                  <a:latin typeface="Arial Black" pitchFamily="34" charset="0"/>
                </a:rPr>
                <a:t>Expected work</a:t>
              </a:r>
              <a:endParaRPr kumimoji="1" lang="en-US" altLang="ja-JP" sz="2000" dirty="0" smtClean="0">
                <a:latin typeface="Arial Black" pitchFamily="34" charset="0"/>
              </a:endParaRPr>
            </a:p>
            <a:p>
              <a:pPr marL="457200" indent="-457200">
                <a:buFont typeface="Arial" pitchFamily="34" charset="0"/>
                <a:buChar char="•"/>
              </a:pPr>
              <a:r>
                <a:rPr lang="en-US" altLang="ja-JP" sz="2000" dirty="0" smtClean="0">
                  <a:latin typeface="Arial Black" pitchFamily="34" charset="0"/>
                </a:rPr>
                <a:t>Title &amp; Scope</a:t>
              </a:r>
            </a:p>
            <a:p>
              <a:pPr marL="457200" indent="-457200">
                <a:buFont typeface="Arial" pitchFamily="34" charset="0"/>
                <a:buChar char="•"/>
              </a:pPr>
              <a:r>
                <a:rPr lang="en-US" altLang="ja-JP" sz="2000" dirty="0" smtClean="0">
                  <a:latin typeface="Arial Black" pitchFamily="34" charset="0"/>
                </a:rPr>
                <a:t>Project </a:t>
              </a:r>
            </a:p>
            <a:p>
              <a:pPr marL="457200" indent="-457200">
                <a:buFont typeface="Arial" pitchFamily="34" charset="0"/>
                <a:buChar char="•"/>
              </a:pPr>
              <a:r>
                <a:rPr lang="en-US" altLang="ja-JP" sz="2000" dirty="0" smtClean="0">
                  <a:latin typeface="Arial Black" pitchFamily="34" charset="0"/>
                </a:rPr>
                <a:t>TAM/TS </a:t>
              </a:r>
            </a:p>
            <a:p>
              <a:pPr marL="342900" indent="-342900"/>
              <a:endParaRPr kumimoji="1" lang="en-US" altLang="ja-JP" dirty="0">
                <a:latin typeface="Arial Black" pitchFamily="34" charset="0"/>
              </a:endParaRPr>
            </a:p>
          </p:txBody>
        </p:sp>
        <p:sp>
          <p:nvSpPr>
            <p:cNvPr id="5" name="テキスト ボックス 4"/>
            <p:cNvSpPr txBox="1"/>
            <p:nvPr/>
          </p:nvSpPr>
          <p:spPr>
            <a:xfrm>
              <a:off x="1907704" y="1772816"/>
              <a:ext cx="5688632" cy="1077218"/>
            </a:xfrm>
            <a:prstGeom prst="rect">
              <a:avLst/>
            </a:prstGeom>
            <a:noFill/>
          </p:spPr>
          <p:txBody>
            <a:bodyPr wrap="square" rtlCol="0">
              <a:spAutoFit/>
            </a:bodyPr>
            <a:lstStyle/>
            <a:p>
              <a:r>
                <a:rPr kumimoji="1" lang="en-US" altLang="ja-JP" sz="3200" b="1" u="sng" dirty="0" smtClean="0">
                  <a:latin typeface="Arial Black" pitchFamily="34" charset="0"/>
                </a:rPr>
                <a:t>TC100</a:t>
              </a:r>
              <a:r>
                <a:rPr kumimoji="1" lang="ja-JP" altLang="en-US" sz="3200" b="1" u="sng" dirty="0" smtClean="0">
                  <a:latin typeface="Arial Black" pitchFamily="34" charset="0"/>
                </a:rPr>
                <a:t>　</a:t>
              </a:r>
              <a:r>
                <a:rPr kumimoji="1" lang="en-US" altLang="ja-JP" sz="3200" b="1" u="sng" dirty="0" smtClean="0">
                  <a:latin typeface="Arial Black" pitchFamily="34" charset="0"/>
                </a:rPr>
                <a:t>TA</a:t>
              </a:r>
              <a:r>
                <a:rPr lang="en-US" altLang="ja-JP" sz="3200" u="sng" dirty="0" smtClean="0">
                  <a:latin typeface="Arial Black" pitchFamily="34" charset="0"/>
                </a:rPr>
                <a:t>14 (proposal)</a:t>
              </a:r>
            </a:p>
            <a:p>
              <a:r>
                <a:rPr lang="en-US" altLang="ja-JP" sz="3200" b="1" dirty="0" smtClean="0">
                  <a:latin typeface="Arial Black" pitchFamily="34" charset="0"/>
                </a:rPr>
                <a:t>    </a:t>
              </a:r>
              <a:r>
                <a:rPr lang="en-US" altLang="ja-JP" sz="2800" dirty="0" smtClean="0">
                  <a:latin typeface="Arial Black" pitchFamily="34" charset="0"/>
                </a:rPr>
                <a:t>New TA for PC issues</a:t>
              </a:r>
              <a:r>
                <a:rPr lang="ja-JP" altLang="en-US" sz="2800" b="1" dirty="0" smtClean="0">
                  <a:latin typeface="Arial Black" pitchFamily="34" charset="0"/>
                </a:rPr>
                <a:t>　</a:t>
              </a:r>
              <a:r>
                <a:rPr lang="ja-JP" altLang="en-US" sz="3200" b="1" dirty="0" smtClean="0">
                  <a:latin typeface="Arial Black" pitchFamily="34" charset="0"/>
                </a:rPr>
                <a:t>　　</a:t>
              </a:r>
              <a:r>
                <a:rPr kumimoji="1" lang="ja-JP" altLang="en-US" sz="3200" b="1" dirty="0" smtClean="0">
                  <a:latin typeface="Arial Black" pitchFamily="34" charset="0"/>
                </a:rPr>
                <a:t>　　　</a:t>
              </a:r>
              <a:r>
                <a:rPr kumimoji="1" lang="ja-JP" altLang="en-US" sz="3200" b="1" u="sng" dirty="0" smtClean="0">
                  <a:latin typeface="Arial Black" pitchFamily="34" charset="0"/>
                </a:rPr>
                <a:t>　　　　　　　　　　　　</a:t>
              </a:r>
              <a:endParaRPr kumimoji="1" lang="ja-JP" altLang="en-US" sz="3200" b="1" u="sng" dirty="0">
                <a:latin typeface="Arial Black" pitchFamily="34" charset="0"/>
              </a:endParaRPr>
            </a:p>
          </p:txBody>
        </p:sp>
        <p:sp>
          <p:nvSpPr>
            <p:cNvPr id="11" name="テキスト ボックス 10"/>
            <p:cNvSpPr txBox="1"/>
            <p:nvPr/>
          </p:nvSpPr>
          <p:spPr>
            <a:xfrm>
              <a:off x="3203848" y="2996952"/>
              <a:ext cx="1398140" cy="461665"/>
            </a:xfrm>
            <a:prstGeom prst="rect">
              <a:avLst/>
            </a:prstGeom>
            <a:noFill/>
          </p:spPr>
          <p:txBody>
            <a:bodyPr wrap="none" rtlCol="0">
              <a:spAutoFit/>
            </a:bodyPr>
            <a:lstStyle/>
            <a:p>
              <a:r>
                <a:rPr lang="en-US" altLang="ja-JP" sz="2400" u="sng" dirty="0" smtClean="0">
                  <a:latin typeface="Arial Black" pitchFamily="34" charset="0"/>
                </a:rPr>
                <a:t>O</a:t>
              </a:r>
              <a:r>
                <a:rPr kumimoji="1" lang="en-US" altLang="ja-JP" sz="2400" u="sng" dirty="0" smtClean="0">
                  <a:latin typeface="Arial Black" pitchFamily="34" charset="0"/>
                </a:rPr>
                <a:t>utline</a:t>
              </a:r>
              <a:endParaRPr kumimoji="1" lang="ja-JP" altLang="en-US" sz="2400" u="sng" dirty="0">
                <a:latin typeface="Arial Black" pitchFamily="34" charset="0"/>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p:cNvGrpSpPr/>
          <p:nvPr/>
        </p:nvGrpSpPr>
        <p:grpSpPr>
          <a:xfrm>
            <a:off x="971600" y="476672"/>
            <a:ext cx="7852692" cy="4966811"/>
            <a:chOff x="971600" y="476672"/>
            <a:chExt cx="7852692" cy="4966811"/>
          </a:xfrm>
        </p:grpSpPr>
        <p:pic>
          <p:nvPicPr>
            <p:cNvPr id="7" name="Picture 9" descr="IEC logo"/>
            <p:cNvPicPr>
              <a:picLocks noChangeAspect="1" noChangeArrowheads="1"/>
            </p:cNvPicPr>
            <p:nvPr/>
          </p:nvPicPr>
          <p:blipFill>
            <a:blip r:embed="rId3" cstate="print"/>
            <a:srcRect/>
            <a:stretch>
              <a:fillRect/>
            </a:stretch>
          </p:blipFill>
          <p:spPr bwMode="auto">
            <a:xfrm>
              <a:off x="8100392" y="476672"/>
              <a:ext cx="723900" cy="723900"/>
            </a:xfrm>
            <a:prstGeom prst="rect">
              <a:avLst/>
            </a:prstGeom>
            <a:noFill/>
            <a:ln w="9525">
              <a:noFill/>
              <a:miter lim="800000"/>
              <a:headEnd/>
              <a:tailEnd/>
            </a:ln>
          </p:spPr>
        </p:pic>
        <p:sp>
          <p:nvSpPr>
            <p:cNvPr id="8" name="テキスト ボックス 7"/>
            <p:cNvSpPr txBox="1"/>
            <p:nvPr/>
          </p:nvSpPr>
          <p:spPr>
            <a:xfrm>
              <a:off x="971600" y="2060848"/>
              <a:ext cx="7560840" cy="646331"/>
            </a:xfrm>
            <a:prstGeom prst="rect">
              <a:avLst/>
            </a:prstGeom>
            <a:noFill/>
          </p:spPr>
          <p:txBody>
            <a:bodyPr wrap="square" rtlCol="0">
              <a:spAutoFit/>
            </a:bodyPr>
            <a:lstStyle/>
            <a:p>
              <a:r>
                <a:rPr kumimoji="1" lang="en-US" altLang="ja-JP" sz="3600" dirty="0" smtClean="0">
                  <a:latin typeface="Arial Black" pitchFamily="34" charset="0"/>
                </a:rPr>
                <a:t>Thank you</a:t>
              </a:r>
              <a:r>
                <a:rPr lang="ja-JP" altLang="en-US" sz="3600" dirty="0" smtClean="0">
                  <a:latin typeface="Arial Black" pitchFamily="34" charset="0"/>
                </a:rPr>
                <a:t> </a:t>
              </a:r>
              <a:r>
                <a:rPr lang="en-US" altLang="ja-JP" sz="3600" dirty="0" smtClean="0">
                  <a:latin typeface="Arial Black" pitchFamily="34" charset="0"/>
                </a:rPr>
                <a:t>for your attention.</a:t>
              </a:r>
              <a:endParaRPr kumimoji="1" lang="ja-JP" altLang="en-US" sz="3600" dirty="0">
                <a:latin typeface="Arial Black" pitchFamily="34" charset="0"/>
              </a:endParaRPr>
            </a:p>
          </p:txBody>
        </p:sp>
        <p:sp>
          <p:nvSpPr>
            <p:cNvPr id="10" name="テキスト ボックス 9"/>
            <p:cNvSpPr txBox="1"/>
            <p:nvPr/>
          </p:nvSpPr>
          <p:spPr>
            <a:xfrm>
              <a:off x="2987824" y="4797152"/>
              <a:ext cx="2832378" cy="646331"/>
            </a:xfrm>
            <a:prstGeom prst="rect">
              <a:avLst/>
            </a:prstGeom>
            <a:noFill/>
          </p:spPr>
          <p:txBody>
            <a:bodyPr wrap="none" rtlCol="0">
              <a:spAutoFit/>
            </a:bodyPr>
            <a:lstStyle/>
            <a:p>
              <a:r>
                <a:rPr lang="en-US" altLang="ja-JP" dirty="0" smtClean="0">
                  <a:hlinkClick r:id="rId4"/>
                </a:rPr>
                <a:t>smatsumura@jp.fujitsu.com</a:t>
              </a:r>
              <a:endParaRPr lang="en-US" altLang="ja-JP" dirty="0" smtClean="0"/>
            </a:p>
            <a:p>
              <a:endParaRPr kumimoji="1" lang="en-US" altLang="ja-JP" dirty="0" smtClean="0"/>
            </a:p>
          </p:txBody>
        </p:sp>
      </p:grpSp>
      <p:sp>
        <p:nvSpPr>
          <p:cNvPr id="11" name="フッター プレースホルダ 10"/>
          <p:cNvSpPr>
            <a:spLocks noGrp="1"/>
          </p:cNvSpPr>
          <p:nvPr>
            <p:ph type="ftr" sz="quarter" idx="11"/>
          </p:nvPr>
        </p:nvSpPr>
        <p:spPr/>
        <p:txBody>
          <a:bodyPr/>
          <a:lstStyle/>
          <a:p>
            <a:r>
              <a:rPr kumimoji="1" lang="en-US" altLang="ja-JP" smtClean="0"/>
              <a:t>2010 October Seattle</a:t>
            </a:r>
            <a:endParaRPr kumimoji="1" lang="ja-JP" altLang="en-US"/>
          </a:p>
        </p:txBody>
      </p:sp>
      <p:sp>
        <p:nvSpPr>
          <p:cNvPr id="12" name="スライド番号プレースホルダ 11"/>
          <p:cNvSpPr>
            <a:spLocks noGrp="1"/>
          </p:cNvSpPr>
          <p:nvPr>
            <p:ph type="sldNum" sz="quarter" idx="12"/>
          </p:nvPr>
        </p:nvSpPr>
        <p:spPr/>
        <p:txBody>
          <a:bodyPr/>
          <a:lstStyle/>
          <a:p>
            <a:fld id="{2225F5F5-B6AA-4E53-BBC9-911C4614F045}"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39752" y="3573016"/>
            <a:ext cx="4572000" cy="369332"/>
          </a:xfrm>
          <a:prstGeom prst="rect">
            <a:avLst/>
          </a:prstGeom>
        </p:spPr>
        <p:txBody>
          <a:bodyPr>
            <a:spAutoFit/>
          </a:bodyPr>
          <a:lstStyle/>
          <a:p>
            <a:pPr marL="342900" indent="-342900"/>
            <a:r>
              <a:rPr lang="ja-JP" altLang="en-US" dirty="0" smtClean="0"/>
              <a:t>　</a:t>
            </a:r>
            <a:endParaRPr lang="en-US" altLang="ja-JP" dirty="0" smtClean="0"/>
          </a:p>
        </p:txBody>
      </p:sp>
      <p:sp>
        <p:nvSpPr>
          <p:cNvPr id="4" name="テキスト ボックス 3"/>
          <p:cNvSpPr txBox="1"/>
          <p:nvPr/>
        </p:nvSpPr>
        <p:spPr>
          <a:xfrm>
            <a:off x="3059832" y="548680"/>
            <a:ext cx="3018455" cy="523220"/>
          </a:xfrm>
          <a:prstGeom prst="rect">
            <a:avLst/>
          </a:prstGeom>
          <a:noFill/>
        </p:spPr>
        <p:txBody>
          <a:bodyPr wrap="none" rtlCol="0">
            <a:spAutoFit/>
          </a:bodyPr>
          <a:lstStyle/>
          <a:p>
            <a:r>
              <a:rPr lang="en-US" altLang="ja-JP" sz="2800" b="1" u="sng" dirty="0" smtClean="0">
                <a:latin typeface="Arial Black" pitchFamily="34" charset="0"/>
              </a:rPr>
              <a:t>Background-1 </a:t>
            </a:r>
            <a:endParaRPr kumimoji="1" lang="ja-JP" altLang="en-US" sz="2800" b="1" u="sng" dirty="0">
              <a:latin typeface="Arial Black" pitchFamily="34" charset="0"/>
            </a:endParaRPr>
          </a:p>
        </p:txBody>
      </p:sp>
      <p:sp>
        <p:nvSpPr>
          <p:cNvPr id="5" name="テキスト ボックス 4"/>
          <p:cNvSpPr txBox="1"/>
          <p:nvPr/>
        </p:nvSpPr>
        <p:spPr>
          <a:xfrm>
            <a:off x="0" y="1410355"/>
            <a:ext cx="8676456" cy="5078313"/>
          </a:xfrm>
          <a:prstGeom prst="rect">
            <a:avLst/>
          </a:prstGeom>
          <a:noFill/>
        </p:spPr>
        <p:txBody>
          <a:bodyPr wrap="square" rtlCol="0">
            <a:spAutoFit/>
          </a:bodyPr>
          <a:lstStyle/>
          <a:p>
            <a:pPr lvl="1">
              <a:buFont typeface="Wingdings" pitchFamily="2" charset="2"/>
              <a:buChar char="n"/>
            </a:pPr>
            <a:r>
              <a:rPr lang="ja-JP" altLang="en-US" sz="2400" dirty="0" smtClean="0">
                <a:latin typeface="Arial Black" pitchFamily="34" charset="0"/>
              </a:rPr>
              <a:t>　</a:t>
            </a:r>
            <a:r>
              <a:rPr lang="en-US" altLang="ja-JP" sz="2400" dirty="0" smtClean="0">
                <a:latin typeface="Arial Black" pitchFamily="34" charset="0"/>
              </a:rPr>
              <a:t>PCs as typical Multimedia equipment and</a:t>
            </a:r>
          </a:p>
          <a:p>
            <a:pPr lvl="1"/>
            <a:r>
              <a:rPr lang="en-US" altLang="ja-JP" sz="2400" dirty="0" smtClean="0">
                <a:latin typeface="Arial Black" pitchFamily="34" charset="0"/>
              </a:rPr>
              <a:t>    systems become very popular common tool</a:t>
            </a:r>
          </a:p>
          <a:p>
            <a:pPr lvl="1"/>
            <a:r>
              <a:rPr lang="en-US" altLang="ja-JP" sz="2400" dirty="0" smtClean="0">
                <a:latin typeface="Arial Black" pitchFamily="34" charset="0"/>
              </a:rPr>
              <a:t>    for office and home with shipment of a little</a:t>
            </a:r>
          </a:p>
          <a:p>
            <a:pPr lvl="1"/>
            <a:r>
              <a:rPr lang="en-US" altLang="ja-JP" sz="2400" dirty="0" smtClean="0">
                <a:latin typeface="Arial Black" pitchFamily="34" charset="0"/>
              </a:rPr>
              <a:t>    over 300 million units in a year.</a:t>
            </a:r>
            <a:r>
              <a:rPr lang="ja-JP" altLang="en-US" sz="2400" dirty="0" smtClean="0">
                <a:latin typeface="Arial Black" pitchFamily="34" charset="0"/>
              </a:rPr>
              <a:t> </a:t>
            </a:r>
            <a:endParaRPr lang="en-US" altLang="ja-JP" sz="2400" dirty="0" smtClean="0">
              <a:latin typeface="Arial Black" pitchFamily="34" charset="0"/>
            </a:endParaRPr>
          </a:p>
          <a:p>
            <a:pPr lvl="1"/>
            <a:endParaRPr lang="en-US" altLang="ja-JP" sz="2400" dirty="0" smtClean="0">
              <a:latin typeface="Arial Black" pitchFamily="34" charset="0"/>
            </a:endParaRPr>
          </a:p>
          <a:p>
            <a:pPr lvl="1">
              <a:buFont typeface="Wingdings" pitchFamily="2" charset="2"/>
              <a:buChar char="n"/>
            </a:pPr>
            <a:r>
              <a:rPr lang="en-US" altLang="ja-JP" sz="2400" dirty="0" smtClean="0">
                <a:latin typeface="Arial Black" pitchFamily="34" charset="0"/>
              </a:rPr>
              <a:t>  However there is no SC nor TA to deal with </a:t>
            </a:r>
          </a:p>
          <a:p>
            <a:pPr lvl="1"/>
            <a:r>
              <a:rPr lang="en-US" altLang="ja-JP" sz="2400" dirty="0" smtClean="0">
                <a:latin typeface="Arial Black" pitchFamily="34" charset="0"/>
              </a:rPr>
              <a:t>    the standards for PC issue officially with</a:t>
            </a:r>
          </a:p>
          <a:p>
            <a:pPr lvl="1"/>
            <a:r>
              <a:rPr lang="en-US" altLang="ja-JP" sz="2400" dirty="0" smtClean="0">
                <a:latin typeface="Arial Black" pitchFamily="34" charset="0"/>
              </a:rPr>
              <a:t>    scope today.  Therefore secondary related</a:t>
            </a:r>
          </a:p>
          <a:p>
            <a:pPr lvl="1"/>
            <a:r>
              <a:rPr lang="en-US" altLang="ja-JP" sz="2400" dirty="0" smtClean="0">
                <a:latin typeface="Arial Black" pitchFamily="34" charset="0"/>
              </a:rPr>
              <a:t>    group handles PC issue today. </a:t>
            </a:r>
          </a:p>
          <a:p>
            <a:pPr lvl="1"/>
            <a:endParaRPr lang="en-US" altLang="ja-JP" sz="2400" dirty="0" smtClean="0">
              <a:latin typeface="Arial Black" pitchFamily="34" charset="0"/>
            </a:endParaRPr>
          </a:p>
          <a:p>
            <a:pPr lvl="1">
              <a:buFont typeface="Wingdings" pitchFamily="2" charset="2"/>
              <a:buChar char="n"/>
            </a:pPr>
            <a:r>
              <a:rPr lang="en-US" altLang="ja-JP" sz="2400" dirty="0" smtClean="0">
                <a:latin typeface="Arial Black" pitchFamily="34" charset="0"/>
              </a:rPr>
              <a:t>  There is </a:t>
            </a:r>
            <a:r>
              <a:rPr lang="en-US" altLang="ja-JP" sz="2400" u="sng" dirty="0" smtClean="0">
                <a:latin typeface="Arial Black" pitchFamily="34" charset="0"/>
              </a:rPr>
              <a:t>no clear structure nor group to</a:t>
            </a:r>
          </a:p>
          <a:p>
            <a:pPr lvl="1"/>
            <a:r>
              <a:rPr lang="en-US" altLang="ja-JP" sz="2400" dirty="0" smtClean="0">
                <a:latin typeface="Arial Black" pitchFamily="34" charset="0"/>
              </a:rPr>
              <a:t>    </a:t>
            </a:r>
            <a:r>
              <a:rPr lang="en-US" altLang="ja-JP" sz="2400" u="sng" dirty="0" smtClean="0">
                <a:latin typeface="Arial Black" pitchFamily="34" charset="0"/>
              </a:rPr>
              <a:t>handle PC issue</a:t>
            </a:r>
            <a:r>
              <a:rPr lang="en-US" altLang="ja-JP" sz="2400" dirty="0" smtClean="0">
                <a:latin typeface="Arial Black" pitchFamily="34" charset="0"/>
              </a:rPr>
              <a:t> in SDOs today.</a:t>
            </a:r>
            <a:endParaRPr kumimoji="1" lang="en-US" altLang="ja-JP" sz="2400" u="sng" dirty="0" smtClean="0">
              <a:latin typeface="Arial Black" pitchFamily="34" charset="0"/>
            </a:endParaRPr>
          </a:p>
          <a:p>
            <a:pPr lvl="1"/>
            <a:endParaRPr lang="en-US" altLang="ja-JP" dirty="0" smtClean="0"/>
          </a:p>
          <a:p>
            <a:endParaRPr kumimoji="1" lang="ja-JP" altLang="en-US" dirty="0"/>
          </a:p>
        </p:txBody>
      </p:sp>
      <p:pic>
        <p:nvPicPr>
          <p:cNvPr id="6" name="Picture 9" descr="IEC logo"/>
          <p:cNvPicPr>
            <a:picLocks noChangeAspect="1" noChangeArrowheads="1"/>
          </p:cNvPicPr>
          <p:nvPr/>
        </p:nvPicPr>
        <p:blipFill>
          <a:blip r:embed="rId3" cstate="print"/>
          <a:srcRect/>
          <a:stretch>
            <a:fillRect/>
          </a:stretch>
        </p:blipFill>
        <p:spPr bwMode="auto">
          <a:xfrm>
            <a:off x="8100392" y="404664"/>
            <a:ext cx="723900" cy="723900"/>
          </a:xfrm>
          <a:prstGeom prst="rect">
            <a:avLst/>
          </a:prstGeom>
          <a:noFill/>
          <a:ln w="9525">
            <a:noFill/>
            <a:miter lim="800000"/>
            <a:headEnd/>
            <a:tailEnd/>
          </a:ln>
        </p:spPr>
      </p:pic>
      <p:sp>
        <p:nvSpPr>
          <p:cNvPr id="7" name="フッター プレースホルダ 6"/>
          <p:cNvSpPr>
            <a:spLocks noGrp="1"/>
          </p:cNvSpPr>
          <p:nvPr>
            <p:ph type="ftr" sz="quarter" idx="11"/>
          </p:nvPr>
        </p:nvSpPr>
        <p:spPr/>
        <p:txBody>
          <a:bodyPr/>
          <a:lstStyle/>
          <a:p>
            <a:r>
              <a:rPr kumimoji="1" lang="en-US" altLang="ja-JP" smtClean="0"/>
              <a:t>2010 October Seattle</a:t>
            </a:r>
            <a:endParaRPr kumimoji="1" lang="ja-JP" altLang="en-US"/>
          </a:p>
        </p:txBody>
      </p:sp>
      <p:sp>
        <p:nvSpPr>
          <p:cNvPr id="9" name="スライド番号プレースホルダ 8"/>
          <p:cNvSpPr>
            <a:spLocks noGrp="1"/>
          </p:cNvSpPr>
          <p:nvPr>
            <p:ph type="sldNum" sz="quarter" idx="12"/>
          </p:nvPr>
        </p:nvSpPr>
        <p:spPr/>
        <p:txBody>
          <a:bodyPr/>
          <a:lstStyle/>
          <a:p>
            <a:fld id="{2225F5F5-B6AA-4E53-BBC9-911C4614F045}"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39752" y="3573016"/>
            <a:ext cx="4572000" cy="369332"/>
          </a:xfrm>
          <a:prstGeom prst="rect">
            <a:avLst/>
          </a:prstGeom>
        </p:spPr>
        <p:txBody>
          <a:bodyPr>
            <a:spAutoFit/>
          </a:bodyPr>
          <a:lstStyle/>
          <a:p>
            <a:pPr marL="342900" indent="-342900"/>
            <a:r>
              <a:rPr lang="ja-JP" altLang="en-US" dirty="0" smtClean="0"/>
              <a:t>　</a:t>
            </a:r>
            <a:endParaRPr lang="en-US" altLang="ja-JP" dirty="0" smtClean="0"/>
          </a:p>
        </p:txBody>
      </p:sp>
      <p:sp>
        <p:nvSpPr>
          <p:cNvPr id="4" name="テキスト ボックス 3"/>
          <p:cNvSpPr txBox="1"/>
          <p:nvPr/>
        </p:nvSpPr>
        <p:spPr>
          <a:xfrm>
            <a:off x="2843808" y="476672"/>
            <a:ext cx="3018455" cy="523220"/>
          </a:xfrm>
          <a:prstGeom prst="rect">
            <a:avLst/>
          </a:prstGeom>
          <a:noFill/>
        </p:spPr>
        <p:txBody>
          <a:bodyPr wrap="none" rtlCol="0">
            <a:spAutoFit/>
          </a:bodyPr>
          <a:lstStyle/>
          <a:p>
            <a:r>
              <a:rPr lang="en-US" altLang="ja-JP" sz="2800" b="1" u="sng" dirty="0" smtClean="0">
                <a:latin typeface="Arial Black" pitchFamily="34" charset="0"/>
              </a:rPr>
              <a:t>Background -2</a:t>
            </a:r>
            <a:endParaRPr lang="ja-JP" altLang="en-US" sz="2800" b="1" u="sng" dirty="0" smtClean="0">
              <a:latin typeface="Arial Black" pitchFamily="34" charset="0"/>
            </a:endParaRPr>
          </a:p>
        </p:txBody>
      </p:sp>
      <p:sp>
        <p:nvSpPr>
          <p:cNvPr id="5" name="テキスト ボックス 4"/>
          <p:cNvSpPr txBox="1"/>
          <p:nvPr/>
        </p:nvSpPr>
        <p:spPr>
          <a:xfrm>
            <a:off x="0" y="1340768"/>
            <a:ext cx="8964488" cy="4801314"/>
          </a:xfrm>
          <a:prstGeom prst="rect">
            <a:avLst/>
          </a:prstGeom>
          <a:noFill/>
        </p:spPr>
        <p:txBody>
          <a:bodyPr wrap="square" rtlCol="0">
            <a:spAutoFit/>
          </a:bodyPr>
          <a:lstStyle/>
          <a:p>
            <a:pPr lvl="1">
              <a:buFont typeface="Wingdings" pitchFamily="2" charset="2"/>
              <a:buChar char="n"/>
            </a:pPr>
            <a:r>
              <a:rPr lang="ja-JP" altLang="en-US" sz="2400" dirty="0" smtClean="0">
                <a:latin typeface="+mn-ea"/>
              </a:rPr>
              <a:t>　</a:t>
            </a:r>
            <a:r>
              <a:rPr lang="en-US" altLang="ja-JP" sz="2400" dirty="0" smtClean="0">
                <a:latin typeface="Arial Black" pitchFamily="34" charset="0"/>
              </a:rPr>
              <a:t>According to TC108`s SBP,</a:t>
            </a:r>
            <a:r>
              <a:rPr lang="ja-JP" altLang="en-US" sz="2400" dirty="0" smtClean="0">
                <a:latin typeface="Arial Black" pitchFamily="34" charset="0"/>
              </a:rPr>
              <a:t>　</a:t>
            </a:r>
            <a:r>
              <a:rPr kumimoji="1" lang="en-US" altLang="ja-JP" sz="2400" dirty="0" smtClean="0">
                <a:latin typeface="Arial Black" pitchFamily="34" charset="0"/>
              </a:rPr>
              <a:t>TC108 wants to</a:t>
            </a:r>
          </a:p>
          <a:p>
            <a:pPr lvl="1"/>
            <a:r>
              <a:rPr lang="en-US" altLang="ja-JP" sz="2400" dirty="0" smtClean="0">
                <a:latin typeface="Arial Black" pitchFamily="34" charset="0"/>
              </a:rPr>
              <a:t>   </a:t>
            </a:r>
            <a:r>
              <a:rPr kumimoji="1" lang="en-US" altLang="ja-JP" sz="2400" dirty="0" smtClean="0">
                <a:latin typeface="Arial Black" pitchFamily="34" charset="0"/>
              </a:rPr>
              <a:t> maintain the existing environmental standards</a:t>
            </a:r>
          </a:p>
          <a:p>
            <a:pPr lvl="1"/>
            <a:r>
              <a:rPr kumimoji="1" lang="en-US" altLang="ja-JP" sz="2400" dirty="0" smtClean="0">
                <a:latin typeface="Arial Black" pitchFamily="34" charset="0"/>
              </a:rPr>
              <a:t>    for the time being. In the same time </a:t>
            </a:r>
            <a:r>
              <a:rPr lang="en-US" altLang="ja-JP" sz="2400" dirty="0" smtClean="0">
                <a:latin typeface="Arial Black" pitchFamily="34" charset="0"/>
              </a:rPr>
              <a:t>t</a:t>
            </a:r>
            <a:r>
              <a:rPr kumimoji="1" lang="en-US" altLang="ja-JP" sz="2400" dirty="0" smtClean="0">
                <a:latin typeface="Arial Black" pitchFamily="34" charset="0"/>
              </a:rPr>
              <a:t>hey want</a:t>
            </a:r>
          </a:p>
          <a:p>
            <a:pPr lvl="1"/>
            <a:r>
              <a:rPr lang="en-US" altLang="ja-JP" sz="2400" dirty="0" smtClean="0">
                <a:latin typeface="Arial Black" pitchFamily="34" charset="0"/>
              </a:rPr>
              <a:t>   </a:t>
            </a:r>
            <a:r>
              <a:rPr kumimoji="1" lang="en-US" altLang="ja-JP" sz="2400" dirty="0" smtClean="0">
                <a:latin typeface="Arial Black" pitchFamily="34" charset="0"/>
              </a:rPr>
              <a:t> to develop a plan for future cooperation </a:t>
            </a:r>
            <a:r>
              <a:rPr lang="en-US" altLang="ja-JP" sz="2400" dirty="0" smtClean="0">
                <a:latin typeface="Arial Black" pitchFamily="34" charset="0"/>
              </a:rPr>
              <a:t>with</a:t>
            </a:r>
          </a:p>
          <a:p>
            <a:pPr lvl="1"/>
            <a:r>
              <a:rPr lang="en-US" altLang="ja-JP" sz="2400" dirty="0" smtClean="0">
                <a:latin typeface="Arial Black" pitchFamily="34" charset="0"/>
              </a:rPr>
              <a:t>    TC100 </a:t>
            </a:r>
            <a:r>
              <a:rPr kumimoji="1" lang="en-US" altLang="ja-JP" sz="2400" dirty="0" smtClean="0">
                <a:latin typeface="Arial Black" pitchFamily="34" charset="0"/>
              </a:rPr>
              <a:t>and</a:t>
            </a:r>
            <a:r>
              <a:rPr lang="en-US" altLang="ja-JP" sz="2400" dirty="0" smtClean="0">
                <a:latin typeface="Arial Black" pitchFamily="34" charset="0"/>
              </a:rPr>
              <a:t> </a:t>
            </a:r>
            <a:r>
              <a:rPr kumimoji="1" lang="en-US" altLang="ja-JP" sz="2400" u="sng" dirty="0" smtClean="0">
                <a:latin typeface="Arial Black" pitchFamily="34" charset="0"/>
              </a:rPr>
              <a:t>transfer of all non-safety related</a:t>
            </a:r>
          </a:p>
          <a:p>
            <a:pPr lvl="1"/>
            <a:r>
              <a:rPr lang="en-US" altLang="ja-JP" sz="2400" dirty="0" smtClean="0">
                <a:latin typeface="Arial Black" pitchFamily="34" charset="0"/>
              </a:rPr>
              <a:t>   </a:t>
            </a:r>
            <a:r>
              <a:rPr kumimoji="1" lang="en-US" altLang="ja-JP" sz="2400" dirty="0" smtClean="0">
                <a:latin typeface="Arial Black" pitchFamily="34" charset="0"/>
              </a:rPr>
              <a:t> </a:t>
            </a:r>
            <a:r>
              <a:rPr kumimoji="1" lang="en-US" altLang="ja-JP" sz="2400" u="sng" dirty="0" smtClean="0">
                <a:latin typeface="Arial Black" pitchFamily="34" charset="0"/>
              </a:rPr>
              <a:t>standards activities to TC100.</a:t>
            </a:r>
          </a:p>
          <a:p>
            <a:pPr lvl="1"/>
            <a:endParaRPr lang="en-US" altLang="ja-JP" sz="2400" dirty="0" smtClean="0">
              <a:latin typeface="+mn-ea"/>
            </a:endParaRPr>
          </a:p>
          <a:p>
            <a:pPr lvl="1">
              <a:buFont typeface="Wingdings" pitchFamily="2" charset="2"/>
              <a:buChar char="n"/>
            </a:pPr>
            <a:r>
              <a:rPr kumimoji="1" lang="ja-JP" altLang="en-US" sz="2400" dirty="0" smtClean="0">
                <a:latin typeface="+mn-ea"/>
              </a:rPr>
              <a:t>　</a:t>
            </a:r>
            <a:r>
              <a:rPr lang="en-US" altLang="ja-JP" sz="2400" dirty="0" smtClean="0">
                <a:latin typeface="Arial Black" pitchFamily="34" charset="0"/>
              </a:rPr>
              <a:t>Of non-safety related standards, there are</a:t>
            </a:r>
          </a:p>
          <a:p>
            <a:pPr lvl="1"/>
            <a:r>
              <a:rPr lang="en-US" altLang="ja-JP" sz="2400" dirty="0" smtClean="0">
                <a:latin typeface="Arial Black" pitchFamily="34" charset="0"/>
              </a:rPr>
              <a:t>    environmental and PC related issues. </a:t>
            </a:r>
          </a:p>
          <a:p>
            <a:pPr lvl="1"/>
            <a:endParaRPr lang="en-US" altLang="ja-JP" sz="2400" dirty="0" smtClean="0">
              <a:latin typeface="Arial Black" pitchFamily="34" charset="0"/>
            </a:endParaRPr>
          </a:p>
          <a:p>
            <a:pPr lvl="1">
              <a:buFont typeface="Wingdings" pitchFamily="2" charset="2"/>
              <a:buChar char="n"/>
            </a:pPr>
            <a:r>
              <a:rPr lang="en-US" altLang="ja-JP" sz="2400" dirty="0" smtClean="0">
                <a:latin typeface="Arial Black" pitchFamily="34" charset="0"/>
              </a:rPr>
              <a:t>  I believe that </a:t>
            </a:r>
            <a:r>
              <a:rPr lang="en-US" altLang="ja-JP" sz="2400" u="sng" dirty="0" smtClean="0">
                <a:latin typeface="Arial Black" pitchFamily="34" charset="0"/>
              </a:rPr>
              <a:t>we feel comfortable to manage</a:t>
            </a:r>
          </a:p>
          <a:p>
            <a:pPr lvl="1"/>
            <a:r>
              <a:rPr lang="en-US" altLang="ja-JP" sz="2400" dirty="0" smtClean="0">
                <a:latin typeface="Arial Black" pitchFamily="34" charset="0"/>
              </a:rPr>
              <a:t>    </a:t>
            </a:r>
            <a:r>
              <a:rPr lang="en-US" altLang="ja-JP" sz="2400" u="sng" dirty="0" smtClean="0">
                <a:latin typeface="Arial Black" pitchFamily="34" charset="0"/>
              </a:rPr>
              <a:t>PC related issues under TC100 responsibility.</a:t>
            </a:r>
            <a:endParaRPr lang="en-US" altLang="ja-JP" dirty="0" smtClean="0"/>
          </a:p>
          <a:p>
            <a:endParaRPr kumimoji="1" lang="ja-JP" altLang="en-US" dirty="0"/>
          </a:p>
        </p:txBody>
      </p:sp>
      <p:pic>
        <p:nvPicPr>
          <p:cNvPr id="6" name="Picture 9" descr="IEC logo"/>
          <p:cNvPicPr>
            <a:picLocks noChangeAspect="1" noChangeArrowheads="1"/>
          </p:cNvPicPr>
          <p:nvPr/>
        </p:nvPicPr>
        <p:blipFill>
          <a:blip r:embed="rId3" cstate="print"/>
          <a:srcRect/>
          <a:stretch>
            <a:fillRect/>
          </a:stretch>
        </p:blipFill>
        <p:spPr bwMode="auto">
          <a:xfrm>
            <a:off x="8100392" y="404664"/>
            <a:ext cx="723900" cy="723900"/>
          </a:xfrm>
          <a:prstGeom prst="rect">
            <a:avLst/>
          </a:prstGeom>
          <a:noFill/>
          <a:ln w="9525">
            <a:noFill/>
            <a:miter lim="800000"/>
            <a:headEnd/>
            <a:tailEnd/>
          </a:ln>
        </p:spPr>
      </p:pic>
      <p:sp>
        <p:nvSpPr>
          <p:cNvPr id="7" name="フッター プレースホルダ 6"/>
          <p:cNvSpPr>
            <a:spLocks noGrp="1"/>
          </p:cNvSpPr>
          <p:nvPr>
            <p:ph type="ftr" sz="quarter" idx="11"/>
          </p:nvPr>
        </p:nvSpPr>
        <p:spPr/>
        <p:txBody>
          <a:bodyPr/>
          <a:lstStyle/>
          <a:p>
            <a:r>
              <a:rPr kumimoji="1" lang="en-US" altLang="ja-JP" smtClean="0"/>
              <a:t>2010 October Seattle</a:t>
            </a:r>
            <a:endParaRPr kumimoji="1" lang="ja-JP" altLang="en-US"/>
          </a:p>
        </p:txBody>
      </p:sp>
      <p:sp>
        <p:nvSpPr>
          <p:cNvPr id="9" name="スライド番号プレースホルダ 8"/>
          <p:cNvSpPr>
            <a:spLocks noGrp="1"/>
          </p:cNvSpPr>
          <p:nvPr>
            <p:ph type="sldNum" sz="quarter" idx="12"/>
          </p:nvPr>
        </p:nvSpPr>
        <p:spPr/>
        <p:txBody>
          <a:bodyPr/>
          <a:lstStyle/>
          <a:p>
            <a:fld id="{2225F5F5-B6AA-4E53-BBC9-911C4614F045}"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39752" y="3573016"/>
            <a:ext cx="4572000" cy="369332"/>
          </a:xfrm>
          <a:prstGeom prst="rect">
            <a:avLst/>
          </a:prstGeom>
        </p:spPr>
        <p:txBody>
          <a:bodyPr>
            <a:spAutoFit/>
          </a:bodyPr>
          <a:lstStyle/>
          <a:p>
            <a:pPr marL="342900" indent="-342900"/>
            <a:r>
              <a:rPr lang="ja-JP" altLang="en-US" dirty="0" smtClean="0"/>
              <a:t>　</a:t>
            </a:r>
            <a:endParaRPr lang="en-US" altLang="ja-JP" dirty="0" smtClean="0"/>
          </a:p>
        </p:txBody>
      </p:sp>
      <p:sp>
        <p:nvSpPr>
          <p:cNvPr id="4" name="テキスト ボックス 3"/>
          <p:cNvSpPr txBox="1"/>
          <p:nvPr/>
        </p:nvSpPr>
        <p:spPr>
          <a:xfrm>
            <a:off x="3203848" y="1052736"/>
            <a:ext cx="2499723" cy="523220"/>
          </a:xfrm>
          <a:prstGeom prst="rect">
            <a:avLst/>
          </a:prstGeom>
          <a:noFill/>
        </p:spPr>
        <p:txBody>
          <a:bodyPr wrap="none" rtlCol="0">
            <a:spAutoFit/>
          </a:bodyPr>
          <a:lstStyle/>
          <a:p>
            <a:r>
              <a:rPr lang="en-US" altLang="ja-JP" sz="2800" b="1" u="sng" dirty="0" smtClean="0">
                <a:latin typeface="Arial Black" pitchFamily="34" charset="0"/>
              </a:rPr>
              <a:t>Suggestion </a:t>
            </a:r>
            <a:endParaRPr kumimoji="1" lang="ja-JP" altLang="en-US" sz="2800" b="1" u="sng" dirty="0">
              <a:latin typeface="Arial Black" pitchFamily="34" charset="0"/>
            </a:endParaRPr>
          </a:p>
        </p:txBody>
      </p:sp>
      <p:sp>
        <p:nvSpPr>
          <p:cNvPr id="5" name="テキスト ボックス 4"/>
          <p:cNvSpPr txBox="1"/>
          <p:nvPr/>
        </p:nvSpPr>
        <p:spPr>
          <a:xfrm>
            <a:off x="683568" y="2060848"/>
            <a:ext cx="7776864" cy="3970318"/>
          </a:xfrm>
          <a:prstGeom prst="rect">
            <a:avLst/>
          </a:prstGeom>
          <a:noFill/>
        </p:spPr>
        <p:txBody>
          <a:bodyPr wrap="square" rtlCol="0">
            <a:spAutoFit/>
          </a:bodyPr>
          <a:lstStyle/>
          <a:p>
            <a:pPr lvl="1"/>
            <a:r>
              <a:rPr lang="en-US" altLang="ja-JP" sz="2400" dirty="0" smtClean="0">
                <a:latin typeface="Arial Black" pitchFamily="34" charset="0"/>
              </a:rPr>
              <a:t> </a:t>
            </a:r>
          </a:p>
          <a:p>
            <a:pPr marL="914400" lvl="1" indent="-457200">
              <a:buFont typeface="Wingdings" pitchFamily="2" charset="2"/>
              <a:buChar char="n"/>
            </a:pPr>
            <a:r>
              <a:rPr lang="en-US" altLang="ja-JP" sz="2400" b="1" dirty="0" smtClean="0">
                <a:latin typeface="Arial Black" pitchFamily="34" charset="0"/>
              </a:rPr>
              <a:t>Next question would be either establish </a:t>
            </a:r>
          </a:p>
          <a:p>
            <a:pPr marL="914400" lvl="1" indent="-457200"/>
            <a:r>
              <a:rPr lang="en-US" altLang="ja-JP" sz="2400" b="1" dirty="0" smtClean="0">
                <a:latin typeface="Arial Black" pitchFamily="34" charset="0"/>
              </a:rPr>
              <a:t>    a new TA14 or existing TA takes care of project depending on the issues.</a:t>
            </a:r>
          </a:p>
          <a:p>
            <a:pPr marL="914400" lvl="1" indent="-457200"/>
            <a:endParaRPr lang="en-US" altLang="ja-JP" sz="2400" b="1" dirty="0" smtClean="0">
              <a:latin typeface="Arial Black" pitchFamily="34" charset="0"/>
            </a:endParaRPr>
          </a:p>
          <a:p>
            <a:pPr marL="914400" lvl="1" indent="-457200"/>
            <a:endParaRPr lang="en-US" altLang="ja-JP" sz="2400" b="1" dirty="0" smtClean="0">
              <a:latin typeface="Arial Black" pitchFamily="34" charset="0"/>
            </a:endParaRPr>
          </a:p>
          <a:p>
            <a:pPr marL="914400" lvl="1" indent="-457200">
              <a:buFont typeface="Wingdings" pitchFamily="2" charset="2"/>
              <a:buChar char="n"/>
            </a:pPr>
            <a:r>
              <a:rPr lang="en-US" altLang="ja-JP" sz="2400" b="1" dirty="0" smtClean="0">
                <a:latin typeface="Arial Black" pitchFamily="34" charset="0"/>
              </a:rPr>
              <a:t>In order to address the issues said in </a:t>
            </a:r>
          </a:p>
          <a:p>
            <a:pPr marL="914400" lvl="1" indent="-457200"/>
            <a:r>
              <a:rPr lang="en-US" altLang="ja-JP" sz="2400" b="1" dirty="0" smtClean="0">
                <a:latin typeface="Arial Black" pitchFamily="34" charset="0"/>
              </a:rPr>
              <a:t>    background-1 and -2, suggestion is to make a TA14. </a:t>
            </a:r>
            <a:endParaRPr kumimoji="1" lang="en-US" altLang="ja-JP" sz="2400" b="1" dirty="0" smtClean="0">
              <a:latin typeface="+mn-ea"/>
            </a:endParaRPr>
          </a:p>
          <a:p>
            <a:endParaRPr lang="en-US" altLang="ja-JP" dirty="0" smtClean="0"/>
          </a:p>
          <a:p>
            <a:endParaRPr kumimoji="1" lang="ja-JP" altLang="en-US" dirty="0"/>
          </a:p>
        </p:txBody>
      </p:sp>
      <p:pic>
        <p:nvPicPr>
          <p:cNvPr id="6" name="Picture 9" descr="IEC logo"/>
          <p:cNvPicPr>
            <a:picLocks noChangeAspect="1" noChangeArrowheads="1"/>
          </p:cNvPicPr>
          <p:nvPr/>
        </p:nvPicPr>
        <p:blipFill>
          <a:blip r:embed="rId3" cstate="print"/>
          <a:srcRect/>
          <a:stretch>
            <a:fillRect/>
          </a:stretch>
        </p:blipFill>
        <p:spPr bwMode="auto">
          <a:xfrm>
            <a:off x="8100392" y="404664"/>
            <a:ext cx="723900" cy="723900"/>
          </a:xfrm>
          <a:prstGeom prst="rect">
            <a:avLst/>
          </a:prstGeom>
          <a:noFill/>
          <a:ln w="9525">
            <a:noFill/>
            <a:miter lim="800000"/>
            <a:headEnd/>
            <a:tailEnd/>
          </a:ln>
        </p:spPr>
      </p:pic>
      <p:sp>
        <p:nvSpPr>
          <p:cNvPr id="7" name="フッター プレースホルダ 6"/>
          <p:cNvSpPr>
            <a:spLocks noGrp="1"/>
          </p:cNvSpPr>
          <p:nvPr>
            <p:ph type="ftr" sz="quarter" idx="11"/>
          </p:nvPr>
        </p:nvSpPr>
        <p:spPr/>
        <p:txBody>
          <a:bodyPr/>
          <a:lstStyle/>
          <a:p>
            <a:r>
              <a:rPr kumimoji="1" lang="en-US" altLang="ja-JP" smtClean="0"/>
              <a:t>2010 October Seattle</a:t>
            </a:r>
            <a:endParaRPr kumimoji="1" lang="ja-JP" altLang="en-US"/>
          </a:p>
        </p:txBody>
      </p:sp>
      <p:sp>
        <p:nvSpPr>
          <p:cNvPr id="9" name="スライド番号プレースホルダ 8"/>
          <p:cNvSpPr>
            <a:spLocks noGrp="1"/>
          </p:cNvSpPr>
          <p:nvPr>
            <p:ph type="sldNum" sz="quarter" idx="12"/>
          </p:nvPr>
        </p:nvSpPr>
        <p:spPr/>
        <p:txBody>
          <a:bodyPr/>
          <a:lstStyle/>
          <a:p>
            <a:fld id="{2225F5F5-B6AA-4E53-BBC9-911C4614F045}"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123728" y="764704"/>
            <a:ext cx="4249881" cy="523220"/>
          </a:xfrm>
          <a:prstGeom prst="rect">
            <a:avLst/>
          </a:prstGeom>
          <a:noFill/>
        </p:spPr>
        <p:txBody>
          <a:bodyPr wrap="none" rtlCol="0">
            <a:spAutoFit/>
          </a:bodyPr>
          <a:lstStyle/>
          <a:p>
            <a:r>
              <a:rPr lang="en-US" altLang="ja-JP" sz="2800" u="sng" dirty="0" smtClean="0">
                <a:latin typeface="Arial Black" pitchFamily="34" charset="0"/>
              </a:rPr>
              <a:t>Expected activities </a:t>
            </a:r>
            <a:endParaRPr kumimoji="1" lang="ja-JP" altLang="en-US" sz="2800" b="1" u="sng" dirty="0">
              <a:latin typeface="Arial Black" pitchFamily="34" charset="0"/>
            </a:endParaRPr>
          </a:p>
        </p:txBody>
      </p:sp>
      <p:sp>
        <p:nvSpPr>
          <p:cNvPr id="4" name="テキスト ボックス 3"/>
          <p:cNvSpPr txBox="1"/>
          <p:nvPr/>
        </p:nvSpPr>
        <p:spPr>
          <a:xfrm>
            <a:off x="467544" y="1484784"/>
            <a:ext cx="8280920" cy="3785652"/>
          </a:xfrm>
          <a:prstGeom prst="rect">
            <a:avLst/>
          </a:prstGeom>
          <a:noFill/>
        </p:spPr>
        <p:txBody>
          <a:bodyPr wrap="square" rtlCol="0">
            <a:spAutoFit/>
          </a:bodyPr>
          <a:lstStyle/>
          <a:p>
            <a:endParaRPr lang="en-US" altLang="ja-JP" sz="2400" dirty="0" smtClean="0">
              <a:latin typeface="Arial Black" pitchFamily="34" charset="0"/>
            </a:endParaRPr>
          </a:p>
          <a:p>
            <a:pPr>
              <a:buFont typeface="Wingdings" pitchFamily="2" charset="2"/>
              <a:buChar char="n"/>
            </a:pPr>
            <a:r>
              <a:rPr kumimoji="1" lang="ja-JP" altLang="en-US" sz="2400" dirty="0" smtClean="0">
                <a:latin typeface="Arial Black" pitchFamily="34" charset="0"/>
              </a:rPr>
              <a:t>　</a:t>
            </a:r>
            <a:r>
              <a:rPr lang="en-US" altLang="ja-JP" sz="2400" dirty="0" smtClean="0">
                <a:latin typeface="Arial Black" pitchFamily="34" charset="0"/>
              </a:rPr>
              <a:t>Will start and work with </a:t>
            </a:r>
          </a:p>
          <a:p>
            <a:pPr marL="457200" indent="-457200"/>
            <a:r>
              <a:rPr lang="en-US" altLang="ja-JP" sz="2400" dirty="0" smtClean="0">
                <a:latin typeface="Arial Black" pitchFamily="34" charset="0"/>
              </a:rPr>
              <a:t>	1) existing projects. </a:t>
            </a:r>
          </a:p>
          <a:p>
            <a:r>
              <a:rPr lang="en-US" altLang="ja-JP" sz="2400" dirty="0" smtClean="0">
                <a:latin typeface="Arial Black" pitchFamily="34" charset="0"/>
              </a:rPr>
              <a:t>     2) NP expected to handle by TA14  </a:t>
            </a:r>
          </a:p>
          <a:p>
            <a:r>
              <a:rPr lang="en-US" altLang="ja-JP" sz="2400" dirty="0" smtClean="0">
                <a:latin typeface="Arial Black" pitchFamily="34" charset="0"/>
              </a:rPr>
              <a:t>     3) welcoming an area de facto not pursue to</a:t>
            </a:r>
          </a:p>
          <a:p>
            <a:r>
              <a:rPr lang="en-US" altLang="ja-JP" sz="2400" dirty="0" smtClean="0">
                <a:latin typeface="Arial Black" pitchFamily="34" charset="0"/>
              </a:rPr>
              <a:t>         make the standards</a:t>
            </a:r>
          </a:p>
          <a:p>
            <a:endParaRPr lang="en-US" altLang="ja-JP" sz="2400" dirty="0" smtClean="0"/>
          </a:p>
          <a:p>
            <a:endParaRPr lang="en-US" altLang="ja-JP" sz="2400" dirty="0" smtClean="0">
              <a:latin typeface="Arial Black" pitchFamily="34" charset="0"/>
            </a:endParaRPr>
          </a:p>
          <a:p>
            <a:pPr>
              <a:buFont typeface="Wingdings" pitchFamily="2" charset="2"/>
              <a:buChar char="n"/>
            </a:pPr>
            <a:r>
              <a:rPr lang="en-US" altLang="ja-JP" sz="2400" dirty="0" smtClean="0">
                <a:latin typeface="Arial Black" pitchFamily="34" charset="0"/>
              </a:rPr>
              <a:t>  Will talk to PC de facto standards group</a:t>
            </a:r>
          </a:p>
          <a:p>
            <a:r>
              <a:rPr lang="en-US" altLang="ja-JP" sz="2400" dirty="0" smtClean="0">
                <a:latin typeface="Arial Black" pitchFamily="34" charset="0"/>
              </a:rPr>
              <a:t>    if it is necessary or asked. </a:t>
            </a:r>
          </a:p>
        </p:txBody>
      </p:sp>
      <p:pic>
        <p:nvPicPr>
          <p:cNvPr id="5" name="Picture 9" descr="IEC logo"/>
          <p:cNvPicPr>
            <a:picLocks noChangeAspect="1" noChangeArrowheads="1"/>
          </p:cNvPicPr>
          <p:nvPr/>
        </p:nvPicPr>
        <p:blipFill>
          <a:blip r:embed="rId3" cstate="print"/>
          <a:srcRect/>
          <a:stretch>
            <a:fillRect/>
          </a:stretch>
        </p:blipFill>
        <p:spPr bwMode="auto">
          <a:xfrm>
            <a:off x="8172400" y="332656"/>
            <a:ext cx="723900" cy="723900"/>
          </a:xfrm>
          <a:prstGeom prst="rect">
            <a:avLst/>
          </a:prstGeom>
          <a:noFill/>
          <a:ln w="9525">
            <a:noFill/>
            <a:miter lim="800000"/>
            <a:headEnd/>
            <a:tailEnd/>
          </a:ln>
        </p:spPr>
      </p:pic>
      <p:sp>
        <p:nvSpPr>
          <p:cNvPr id="6" name="フッター プレースホルダ 5"/>
          <p:cNvSpPr>
            <a:spLocks noGrp="1"/>
          </p:cNvSpPr>
          <p:nvPr>
            <p:ph type="ftr" sz="quarter" idx="11"/>
          </p:nvPr>
        </p:nvSpPr>
        <p:spPr/>
        <p:txBody>
          <a:bodyPr/>
          <a:lstStyle/>
          <a:p>
            <a:r>
              <a:rPr kumimoji="1" lang="en-US" altLang="ja-JP" smtClean="0"/>
              <a:t>2010 October Seattle</a:t>
            </a:r>
            <a:endParaRPr kumimoji="1" lang="ja-JP" altLang="en-US"/>
          </a:p>
        </p:txBody>
      </p:sp>
      <p:sp>
        <p:nvSpPr>
          <p:cNvPr id="8" name="スライド番号プレースホルダ 7"/>
          <p:cNvSpPr>
            <a:spLocks noGrp="1"/>
          </p:cNvSpPr>
          <p:nvPr>
            <p:ph type="sldNum" sz="quarter" idx="12"/>
          </p:nvPr>
        </p:nvSpPr>
        <p:spPr/>
        <p:txBody>
          <a:bodyPr/>
          <a:lstStyle/>
          <a:p>
            <a:fld id="{2225F5F5-B6AA-4E53-BBC9-911C4614F045}"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ChangeArrowheads="1"/>
          </p:cNvSpPr>
          <p:nvPr/>
        </p:nvSpPr>
        <p:spPr bwMode="auto">
          <a:xfrm>
            <a:off x="539552" y="1268760"/>
            <a:ext cx="8208912" cy="4893647"/>
          </a:xfrm>
          <a:prstGeom prst="rect">
            <a:avLst/>
          </a:prstGeom>
          <a:noFill/>
          <a:ln w="9525">
            <a:noFill/>
            <a:miter lim="800000"/>
            <a:headEnd/>
            <a:tailEnd/>
          </a:ln>
        </p:spPr>
        <p:txBody>
          <a:bodyPr wrap="square">
            <a:spAutoFit/>
          </a:bodyPr>
          <a:lstStyle/>
          <a:p>
            <a:pPr marL="342900" indent="-342900">
              <a:spcBef>
                <a:spcPct val="20000"/>
              </a:spcBef>
              <a:buClr>
                <a:schemeClr val="hlink"/>
              </a:buClr>
              <a:buSzPct val="80000"/>
              <a:buFontTx/>
              <a:buBlip>
                <a:blip r:embed="rId3"/>
              </a:buBlip>
            </a:pPr>
            <a:r>
              <a:rPr lang="en-US" altLang="ja-JP" sz="2400" b="1" dirty="0">
                <a:latin typeface="Arial Black" pitchFamily="34" charset="0"/>
              </a:rPr>
              <a:t>Title</a:t>
            </a:r>
            <a:r>
              <a:rPr lang="en-US" altLang="ja-JP" sz="2400" dirty="0">
                <a:latin typeface="Arial Black" pitchFamily="34" charset="0"/>
              </a:rPr>
              <a:t> </a:t>
            </a:r>
            <a:endParaRPr lang="en-US" altLang="ja-JP" sz="2400" dirty="0" smtClean="0">
              <a:latin typeface="Arial Black" pitchFamily="34" charset="0"/>
            </a:endParaRPr>
          </a:p>
          <a:p>
            <a:pPr marL="342900" indent="-342900">
              <a:spcBef>
                <a:spcPct val="20000"/>
              </a:spcBef>
              <a:buClr>
                <a:schemeClr val="hlink"/>
              </a:buClr>
              <a:buSzPct val="80000"/>
            </a:pPr>
            <a:r>
              <a:rPr lang="en-US" altLang="ja-JP" sz="2400" dirty="0" smtClean="0">
                <a:latin typeface="Arial Black" pitchFamily="34" charset="0"/>
              </a:rPr>
              <a:t>	Performance of PC and related products</a:t>
            </a:r>
          </a:p>
          <a:p>
            <a:pPr marL="342900" indent="-342900">
              <a:spcBef>
                <a:spcPct val="20000"/>
              </a:spcBef>
              <a:buClr>
                <a:schemeClr val="hlink"/>
              </a:buClr>
              <a:buSzPct val="80000"/>
            </a:pPr>
            <a:endParaRPr lang="en-US" altLang="ja-JP" sz="2400" dirty="0">
              <a:latin typeface="Arial Black" pitchFamily="34" charset="0"/>
            </a:endParaRPr>
          </a:p>
          <a:p>
            <a:pPr marL="342900" indent="-342900">
              <a:spcBef>
                <a:spcPct val="20000"/>
              </a:spcBef>
              <a:buClr>
                <a:schemeClr val="hlink"/>
              </a:buClr>
              <a:buSzPct val="80000"/>
              <a:buFontTx/>
              <a:buBlip>
                <a:blip r:embed="rId3"/>
              </a:buBlip>
            </a:pPr>
            <a:r>
              <a:rPr lang="en-US" altLang="ja-JP" sz="2400" b="1" dirty="0">
                <a:latin typeface="Arial Black" pitchFamily="34" charset="0"/>
              </a:rPr>
              <a:t>Scope</a:t>
            </a:r>
            <a:r>
              <a:rPr lang="en-US" altLang="ja-JP" dirty="0">
                <a:latin typeface="Arial Black" pitchFamily="34" charset="0"/>
              </a:rPr>
              <a:t> </a:t>
            </a:r>
            <a:br>
              <a:rPr lang="en-US" altLang="ja-JP" dirty="0">
                <a:latin typeface="Arial Black" pitchFamily="34" charset="0"/>
              </a:rPr>
            </a:br>
            <a:r>
              <a:rPr lang="en-US" altLang="ja-JP" sz="2400" dirty="0">
                <a:latin typeface="Arial Black" pitchFamily="34" charset="0"/>
              </a:rPr>
              <a:t>To prepare international publications </a:t>
            </a:r>
            <a:r>
              <a:rPr lang="en-US" altLang="ja-JP" sz="2400" dirty="0" smtClean="0">
                <a:latin typeface="Arial Black" pitchFamily="34" charset="0"/>
              </a:rPr>
              <a:t>relating to personal computer and personal computer based products. </a:t>
            </a:r>
            <a:r>
              <a:rPr lang="en-US" altLang="ja-JP" sz="2400" dirty="0">
                <a:latin typeface="Arial Black" pitchFamily="34" charset="0"/>
              </a:rPr>
              <a:t>These publications mainly include specification </a:t>
            </a:r>
            <a:r>
              <a:rPr lang="en-US" altLang="ja-JP" sz="2400" dirty="0" smtClean="0">
                <a:latin typeface="Arial Black" pitchFamily="34" charset="0"/>
              </a:rPr>
              <a:t>of the performance</a:t>
            </a:r>
            <a:r>
              <a:rPr lang="en-US" altLang="ja-JP" sz="2400" dirty="0">
                <a:latin typeface="Arial Black" pitchFamily="34" charset="0"/>
              </a:rPr>
              <a:t>, methods of measurement for consumer and professional </a:t>
            </a:r>
            <a:r>
              <a:rPr lang="en-US" altLang="ja-JP" sz="2400" dirty="0" smtClean="0">
                <a:latin typeface="Arial Black" pitchFamily="34" charset="0"/>
              </a:rPr>
              <a:t>client system and </a:t>
            </a:r>
            <a:r>
              <a:rPr lang="en-US" altLang="ja-JP" sz="2400" dirty="0">
                <a:latin typeface="Arial Black" pitchFamily="34" charset="0"/>
              </a:rPr>
              <a:t>their </a:t>
            </a:r>
            <a:r>
              <a:rPr lang="en-US" altLang="ja-JP" sz="2400" dirty="0" smtClean="0">
                <a:latin typeface="Arial Black" pitchFamily="34" charset="0"/>
              </a:rPr>
              <a:t>application, </a:t>
            </a:r>
            <a:r>
              <a:rPr lang="en-US" altLang="ja-JP" sz="2400" dirty="0">
                <a:latin typeface="Arial Black" pitchFamily="34" charset="0"/>
              </a:rPr>
              <a:t>and its interpretability with other </a:t>
            </a:r>
            <a:r>
              <a:rPr lang="en-US" altLang="ja-JP" sz="2400" dirty="0" smtClean="0">
                <a:latin typeface="Arial Black" pitchFamily="34" charset="0"/>
              </a:rPr>
              <a:t>client system.</a:t>
            </a:r>
            <a:endParaRPr lang="en-US" altLang="ja-JP" sz="2400" dirty="0">
              <a:latin typeface="Arial Black" pitchFamily="34" charset="0"/>
            </a:endParaRPr>
          </a:p>
          <a:p>
            <a:pPr marL="342900" indent="-342900">
              <a:spcBef>
                <a:spcPct val="20000"/>
              </a:spcBef>
              <a:buClr>
                <a:schemeClr val="hlink"/>
              </a:buClr>
              <a:buSzPct val="80000"/>
              <a:buFont typeface="Wingdings" pitchFamily="2" charset="2"/>
              <a:buChar char="Ø"/>
            </a:pPr>
            <a:endParaRPr lang="en-US" altLang="ja-JP" sz="800" dirty="0">
              <a:latin typeface="Arial Black" pitchFamily="34" charset="0"/>
            </a:endParaRPr>
          </a:p>
        </p:txBody>
      </p:sp>
      <p:pic>
        <p:nvPicPr>
          <p:cNvPr id="4" name="Picture 9" descr="IEC logo"/>
          <p:cNvPicPr>
            <a:picLocks noChangeAspect="1" noChangeArrowheads="1"/>
          </p:cNvPicPr>
          <p:nvPr/>
        </p:nvPicPr>
        <p:blipFill>
          <a:blip r:embed="rId4" cstate="print"/>
          <a:srcRect/>
          <a:stretch>
            <a:fillRect/>
          </a:stretch>
        </p:blipFill>
        <p:spPr bwMode="auto">
          <a:xfrm>
            <a:off x="8172400" y="476672"/>
            <a:ext cx="723900" cy="723900"/>
          </a:xfrm>
          <a:prstGeom prst="rect">
            <a:avLst/>
          </a:prstGeom>
          <a:noFill/>
          <a:ln w="9525">
            <a:noFill/>
            <a:miter lim="800000"/>
            <a:headEnd/>
            <a:tailEnd/>
          </a:ln>
        </p:spPr>
      </p:pic>
      <p:sp>
        <p:nvSpPr>
          <p:cNvPr id="5" name="テキスト ボックス 4"/>
          <p:cNvSpPr txBox="1"/>
          <p:nvPr/>
        </p:nvSpPr>
        <p:spPr>
          <a:xfrm>
            <a:off x="1979712" y="548680"/>
            <a:ext cx="5472608" cy="523220"/>
          </a:xfrm>
          <a:prstGeom prst="rect">
            <a:avLst/>
          </a:prstGeom>
          <a:noFill/>
        </p:spPr>
        <p:txBody>
          <a:bodyPr wrap="square" rtlCol="0">
            <a:spAutoFit/>
          </a:bodyPr>
          <a:lstStyle/>
          <a:p>
            <a:r>
              <a:rPr lang="en-US" altLang="ja-JP" sz="2800" b="1" u="sng" dirty="0" smtClean="0">
                <a:latin typeface="Arial Black" pitchFamily="34" charset="0"/>
              </a:rPr>
              <a:t>TA title &amp; scope (draft1) </a:t>
            </a:r>
            <a:endParaRPr kumimoji="1" lang="ja-JP" altLang="en-US" sz="2800" b="1" u="sng" dirty="0">
              <a:latin typeface="Arial Black" pitchFamily="34" charset="0"/>
            </a:endParaRPr>
          </a:p>
        </p:txBody>
      </p:sp>
      <p:sp>
        <p:nvSpPr>
          <p:cNvPr id="6" name="フッター プレースホルダ 5"/>
          <p:cNvSpPr>
            <a:spLocks noGrp="1"/>
          </p:cNvSpPr>
          <p:nvPr>
            <p:ph type="ftr" sz="quarter" idx="11"/>
          </p:nvPr>
        </p:nvSpPr>
        <p:spPr/>
        <p:txBody>
          <a:bodyPr/>
          <a:lstStyle/>
          <a:p>
            <a:r>
              <a:rPr kumimoji="1" lang="en-US" altLang="ja-JP" smtClean="0"/>
              <a:t>2010 October Seattle</a:t>
            </a:r>
            <a:endParaRPr kumimoji="1" lang="ja-JP" altLang="en-US"/>
          </a:p>
        </p:txBody>
      </p:sp>
      <p:sp>
        <p:nvSpPr>
          <p:cNvPr id="7" name="スライド番号プレースホルダ 6"/>
          <p:cNvSpPr>
            <a:spLocks noGrp="1"/>
          </p:cNvSpPr>
          <p:nvPr>
            <p:ph type="sldNum" sz="quarter" idx="12"/>
          </p:nvPr>
        </p:nvSpPr>
        <p:spPr/>
        <p:txBody>
          <a:bodyPr/>
          <a:lstStyle/>
          <a:p>
            <a:fld id="{2225F5F5-B6AA-4E53-BBC9-911C4614F045}" type="slidenum">
              <a:rPr kumimoji="1" lang="ja-JP" altLang="en-US" smtClean="0"/>
              <a:pPr/>
              <a:t>6</a:t>
            </a:fld>
            <a:endParaRPr kumimoji="1" lang="ja-JP" alt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ChangeArrowheads="1"/>
          </p:cNvSpPr>
          <p:nvPr/>
        </p:nvSpPr>
        <p:spPr bwMode="auto">
          <a:xfrm>
            <a:off x="539552" y="1124744"/>
            <a:ext cx="8208912" cy="5558445"/>
          </a:xfrm>
          <a:prstGeom prst="rect">
            <a:avLst/>
          </a:prstGeom>
          <a:noFill/>
          <a:ln w="9525">
            <a:noFill/>
            <a:miter lim="800000"/>
            <a:headEnd/>
            <a:tailEnd/>
          </a:ln>
        </p:spPr>
        <p:txBody>
          <a:bodyPr wrap="square">
            <a:spAutoFit/>
          </a:bodyPr>
          <a:lstStyle/>
          <a:p>
            <a:pPr marL="342900" indent="-342900">
              <a:spcBef>
                <a:spcPct val="20000"/>
              </a:spcBef>
              <a:buClr>
                <a:schemeClr val="hlink"/>
              </a:buClr>
              <a:buSzPct val="80000"/>
              <a:buFontTx/>
              <a:buBlip>
                <a:blip r:embed="rId3"/>
              </a:buBlip>
            </a:pPr>
            <a:r>
              <a:rPr lang="en-US" altLang="ja-JP" sz="2400" b="1" dirty="0">
                <a:latin typeface="Arial Black" pitchFamily="34" charset="0"/>
              </a:rPr>
              <a:t>Title</a:t>
            </a:r>
            <a:r>
              <a:rPr lang="en-US" altLang="ja-JP" sz="2400" dirty="0">
                <a:latin typeface="Arial Black" pitchFamily="34" charset="0"/>
              </a:rPr>
              <a:t> </a:t>
            </a:r>
            <a:endParaRPr lang="en-US" altLang="ja-JP" sz="2400" dirty="0" smtClean="0">
              <a:latin typeface="Arial Black" pitchFamily="34" charset="0"/>
            </a:endParaRPr>
          </a:p>
          <a:p>
            <a:pPr marL="342900" indent="-342900">
              <a:spcBef>
                <a:spcPct val="20000"/>
              </a:spcBef>
              <a:buClr>
                <a:schemeClr val="hlink"/>
              </a:buClr>
              <a:buSzPct val="80000"/>
            </a:pPr>
            <a:r>
              <a:rPr lang="en-US" altLang="ja-JP" sz="2400" dirty="0" smtClean="0">
                <a:latin typeface="Arial Black" pitchFamily="34" charset="0"/>
              </a:rPr>
              <a:t>	Performance and Measurement Methods of Personal Computing Equipment</a:t>
            </a:r>
          </a:p>
          <a:p>
            <a:pPr marL="342900" indent="-342900">
              <a:spcBef>
                <a:spcPct val="20000"/>
              </a:spcBef>
              <a:buClr>
                <a:schemeClr val="hlink"/>
              </a:buClr>
              <a:buSzPct val="80000"/>
            </a:pPr>
            <a:endParaRPr lang="en-US" altLang="ja-JP" sz="2400" dirty="0">
              <a:latin typeface="Arial Black" pitchFamily="34" charset="0"/>
            </a:endParaRPr>
          </a:p>
          <a:p>
            <a:pPr marL="342900" indent="-342900">
              <a:spcBef>
                <a:spcPct val="20000"/>
              </a:spcBef>
              <a:buClr>
                <a:schemeClr val="hlink"/>
              </a:buClr>
              <a:buSzPct val="80000"/>
              <a:buFontTx/>
              <a:buBlip>
                <a:blip r:embed="rId3"/>
              </a:buBlip>
            </a:pPr>
            <a:r>
              <a:rPr lang="en-US" altLang="ja-JP" sz="2400" b="1" dirty="0">
                <a:latin typeface="Arial Black" pitchFamily="34" charset="0"/>
              </a:rPr>
              <a:t>Scope</a:t>
            </a:r>
            <a:r>
              <a:rPr lang="en-US" altLang="ja-JP" dirty="0">
                <a:latin typeface="Arial Black" pitchFamily="34" charset="0"/>
              </a:rPr>
              <a:t> </a:t>
            </a:r>
            <a:br>
              <a:rPr lang="en-US" altLang="ja-JP" dirty="0">
                <a:latin typeface="Arial Black" pitchFamily="34" charset="0"/>
              </a:rPr>
            </a:br>
            <a:r>
              <a:rPr lang="en-US" altLang="ja-JP" sz="2400" dirty="0" smtClean="0">
                <a:latin typeface="Arial Black" pitchFamily="34" charset="0"/>
              </a:rPr>
              <a:t>Preparation and development of international publications related to personal computing equipment. These publications focus on specifications for the performance and measurement methods of consumer and professional client equipment including their applications, as well as their interoperability with other client equipment.</a:t>
            </a:r>
            <a:endParaRPr lang="en-US" altLang="ja-JP" sz="2400" dirty="0">
              <a:latin typeface="Arial Black" pitchFamily="34" charset="0"/>
            </a:endParaRPr>
          </a:p>
          <a:p>
            <a:pPr marL="342900" indent="-342900">
              <a:spcBef>
                <a:spcPct val="20000"/>
              </a:spcBef>
              <a:buClr>
                <a:schemeClr val="hlink"/>
              </a:buClr>
              <a:buSzPct val="80000"/>
              <a:buFont typeface="Wingdings" pitchFamily="2" charset="2"/>
              <a:buChar char="Ø"/>
            </a:pPr>
            <a:endParaRPr lang="en-US" altLang="ja-JP" sz="2400" dirty="0">
              <a:latin typeface="Arial Black" pitchFamily="34" charset="0"/>
            </a:endParaRPr>
          </a:p>
        </p:txBody>
      </p:sp>
      <p:pic>
        <p:nvPicPr>
          <p:cNvPr id="4" name="Picture 9" descr="IEC logo"/>
          <p:cNvPicPr>
            <a:picLocks noChangeAspect="1" noChangeArrowheads="1"/>
          </p:cNvPicPr>
          <p:nvPr/>
        </p:nvPicPr>
        <p:blipFill>
          <a:blip r:embed="rId4" cstate="print"/>
          <a:srcRect/>
          <a:stretch>
            <a:fillRect/>
          </a:stretch>
        </p:blipFill>
        <p:spPr bwMode="auto">
          <a:xfrm>
            <a:off x="8172400" y="476672"/>
            <a:ext cx="723900" cy="723900"/>
          </a:xfrm>
          <a:prstGeom prst="rect">
            <a:avLst/>
          </a:prstGeom>
          <a:noFill/>
          <a:ln w="9525">
            <a:noFill/>
            <a:miter lim="800000"/>
            <a:headEnd/>
            <a:tailEnd/>
          </a:ln>
        </p:spPr>
      </p:pic>
      <p:sp>
        <p:nvSpPr>
          <p:cNvPr id="5" name="テキスト ボックス 4"/>
          <p:cNvSpPr txBox="1"/>
          <p:nvPr/>
        </p:nvSpPr>
        <p:spPr>
          <a:xfrm>
            <a:off x="1979712" y="548680"/>
            <a:ext cx="5472608" cy="523220"/>
          </a:xfrm>
          <a:prstGeom prst="rect">
            <a:avLst/>
          </a:prstGeom>
          <a:noFill/>
        </p:spPr>
        <p:txBody>
          <a:bodyPr wrap="square" rtlCol="0">
            <a:spAutoFit/>
          </a:bodyPr>
          <a:lstStyle/>
          <a:p>
            <a:r>
              <a:rPr lang="en-US" altLang="ja-JP" sz="2800" b="1" u="sng" dirty="0" smtClean="0">
                <a:latin typeface="Arial Black" pitchFamily="34" charset="0"/>
              </a:rPr>
              <a:t>TA title &amp; scope (draft2) </a:t>
            </a:r>
            <a:endParaRPr kumimoji="1" lang="ja-JP" altLang="en-US" sz="2800" b="1" u="sng" dirty="0">
              <a:latin typeface="Arial Black" pitchFamily="34" charset="0"/>
            </a:endParaRPr>
          </a:p>
        </p:txBody>
      </p:sp>
      <p:sp>
        <p:nvSpPr>
          <p:cNvPr id="6" name="フッター プレースホルダ 5"/>
          <p:cNvSpPr>
            <a:spLocks noGrp="1"/>
          </p:cNvSpPr>
          <p:nvPr>
            <p:ph type="ftr" sz="quarter" idx="11"/>
          </p:nvPr>
        </p:nvSpPr>
        <p:spPr/>
        <p:txBody>
          <a:bodyPr/>
          <a:lstStyle/>
          <a:p>
            <a:r>
              <a:rPr kumimoji="1" lang="en-US" altLang="ja-JP" smtClean="0"/>
              <a:t>2010 October Seattle</a:t>
            </a:r>
            <a:endParaRPr kumimoji="1" lang="ja-JP" altLang="en-US"/>
          </a:p>
        </p:txBody>
      </p:sp>
      <p:sp>
        <p:nvSpPr>
          <p:cNvPr id="7" name="スライド番号プレースホルダ 6"/>
          <p:cNvSpPr>
            <a:spLocks noGrp="1"/>
          </p:cNvSpPr>
          <p:nvPr>
            <p:ph type="sldNum" sz="quarter" idx="12"/>
          </p:nvPr>
        </p:nvSpPr>
        <p:spPr/>
        <p:txBody>
          <a:bodyPr/>
          <a:lstStyle/>
          <a:p>
            <a:fld id="{2225F5F5-B6AA-4E53-BBC9-911C4614F045}" type="slidenum">
              <a:rPr kumimoji="1" lang="ja-JP" altLang="en-US" smtClean="0"/>
              <a:pPr/>
              <a:t>7</a:t>
            </a:fld>
            <a:endParaRPr kumimoji="1" lang="ja-JP" alt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19672" y="764704"/>
            <a:ext cx="5916363" cy="523220"/>
          </a:xfrm>
          <a:prstGeom prst="rect">
            <a:avLst/>
          </a:prstGeom>
          <a:noFill/>
        </p:spPr>
        <p:txBody>
          <a:bodyPr wrap="none" rtlCol="0">
            <a:spAutoFit/>
          </a:bodyPr>
          <a:lstStyle/>
          <a:p>
            <a:r>
              <a:rPr lang="en-US" altLang="ja-JP" sz="2800" b="1" u="sng" dirty="0" smtClean="0">
                <a:latin typeface="Arial Black" pitchFamily="34" charset="0"/>
              </a:rPr>
              <a:t>Possible projects under TA14</a:t>
            </a:r>
            <a:endParaRPr kumimoji="1" lang="ja-JP" altLang="en-US" sz="2800" b="1" u="sng" dirty="0">
              <a:latin typeface="Arial Black" pitchFamily="34" charset="0"/>
            </a:endParaRPr>
          </a:p>
        </p:txBody>
      </p:sp>
      <p:sp>
        <p:nvSpPr>
          <p:cNvPr id="5" name="テキスト ボックス 4"/>
          <p:cNvSpPr txBox="1"/>
          <p:nvPr/>
        </p:nvSpPr>
        <p:spPr>
          <a:xfrm>
            <a:off x="611560" y="1844824"/>
            <a:ext cx="8280920" cy="4370427"/>
          </a:xfrm>
          <a:prstGeom prst="rect">
            <a:avLst/>
          </a:prstGeom>
          <a:noFill/>
        </p:spPr>
        <p:txBody>
          <a:bodyPr wrap="square" rtlCol="0">
            <a:spAutoFit/>
          </a:bodyPr>
          <a:lstStyle/>
          <a:p>
            <a:pPr marL="342900" indent="-342900">
              <a:buFont typeface="+mj-lt"/>
              <a:buAutoNum type="arabicPeriod"/>
            </a:pPr>
            <a:r>
              <a:rPr lang="en-US" altLang="ja-JP" sz="2000" dirty="0" smtClean="0">
                <a:latin typeface="Arial Black" pitchFamily="34" charset="0"/>
              </a:rPr>
              <a:t> Micro USB battery charging interface for small</a:t>
            </a:r>
          </a:p>
          <a:p>
            <a:pPr marL="342900" indent="-342900"/>
            <a:r>
              <a:rPr lang="en-US" altLang="ja-JP" sz="2000" dirty="0" smtClean="0">
                <a:latin typeface="Arial Black" pitchFamily="34" charset="0"/>
              </a:rPr>
              <a:t>     hand-held multimedia devices</a:t>
            </a:r>
            <a:r>
              <a:rPr kumimoji="1" lang="ja-JP" altLang="en-US" sz="2000" dirty="0" smtClean="0">
                <a:latin typeface="Arial Black" pitchFamily="34" charset="0"/>
              </a:rPr>
              <a:t>　</a:t>
            </a:r>
            <a:endParaRPr kumimoji="1" lang="en-US" altLang="ja-JP" sz="2000" dirty="0" smtClean="0">
              <a:latin typeface="Arial Black" pitchFamily="34" charset="0"/>
            </a:endParaRPr>
          </a:p>
          <a:p>
            <a:pPr marL="342900" indent="-342900"/>
            <a:r>
              <a:rPr lang="ja-JP" altLang="en-US" sz="2000" dirty="0" smtClean="0">
                <a:latin typeface="Arial Black" pitchFamily="34" charset="0"/>
              </a:rPr>
              <a:t>　　 </a:t>
            </a:r>
            <a:r>
              <a:rPr kumimoji="1" lang="en-US" altLang="ja-JP" sz="2000" dirty="0" smtClean="0">
                <a:latin typeface="Arial Black" pitchFamily="34" charset="0"/>
              </a:rPr>
              <a:t>IEC 62680 Ed1 : </a:t>
            </a:r>
            <a:r>
              <a:rPr lang="en-US" altLang="ja-JP" sz="2000" dirty="0" smtClean="0">
                <a:latin typeface="Arial Black" pitchFamily="34" charset="0"/>
              </a:rPr>
              <a:t>I</a:t>
            </a:r>
            <a:r>
              <a:rPr kumimoji="1" lang="en-US" altLang="ja-JP" sz="2000" dirty="0" smtClean="0">
                <a:latin typeface="Arial Black" pitchFamily="34" charset="0"/>
              </a:rPr>
              <a:t>t is </a:t>
            </a:r>
            <a:r>
              <a:rPr lang="en-US" altLang="ja-JP" sz="2000" dirty="0" smtClean="0">
                <a:latin typeface="Arial Black" pitchFamily="34" charset="0"/>
              </a:rPr>
              <a:t>currently </a:t>
            </a:r>
            <a:r>
              <a:rPr kumimoji="1" lang="en-US" altLang="ja-JP" sz="2000" dirty="0" smtClean="0">
                <a:latin typeface="Arial Black" pitchFamily="34" charset="0"/>
              </a:rPr>
              <a:t>under </a:t>
            </a:r>
            <a:r>
              <a:rPr lang="en-US" altLang="ja-JP" sz="2000" dirty="0" smtClean="0">
                <a:latin typeface="Arial Black" pitchFamily="34" charset="0"/>
              </a:rPr>
              <a:t>TA1.</a:t>
            </a:r>
            <a:r>
              <a:rPr kumimoji="1" lang="en-US" altLang="ja-JP" sz="2000" dirty="0" smtClean="0">
                <a:latin typeface="Arial Black" pitchFamily="34" charset="0"/>
              </a:rPr>
              <a:t> </a:t>
            </a:r>
          </a:p>
          <a:p>
            <a:pPr marL="342900" indent="-342900"/>
            <a:endParaRPr kumimoji="1" lang="en-US" altLang="ja-JP" sz="2000" dirty="0" smtClean="0">
              <a:latin typeface="Arial Black" pitchFamily="34" charset="0"/>
            </a:endParaRPr>
          </a:p>
          <a:p>
            <a:pPr marL="342900" indent="-342900"/>
            <a:r>
              <a:rPr kumimoji="1" lang="en-US" altLang="ja-JP" sz="2000" dirty="0" smtClean="0">
                <a:latin typeface="Arial Black" pitchFamily="34" charset="0"/>
              </a:rPr>
              <a:t>2. </a:t>
            </a:r>
            <a:r>
              <a:rPr lang="en-US" altLang="ja-JP" sz="2000" dirty="0" smtClean="0">
                <a:latin typeface="Arial Black" pitchFamily="34" charset="0"/>
              </a:rPr>
              <a:t>. DC Power Supply for Portable Personal Computer</a:t>
            </a:r>
          </a:p>
          <a:p>
            <a:pPr marL="342900" indent="-342900"/>
            <a:r>
              <a:rPr lang="ja-JP" altLang="en-US" sz="2000" dirty="0" smtClean="0">
                <a:latin typeface="Arial Black" pitchFamily="34" charset="0"/>
              </a:rPr>
              <a:t>      </a:t>
            </a:r>
            <a:r>
              <a:rPr lang="en-US" altLang="ja-JP" sz="2000" b="1" dirty="0" smtClean="0">
                <a:latin typeface="Arial Black" pitchFamily="34" charset="0"/>
              </a:rPr>
              <a:t>100/1753/RVN: </a:t>
            </a:r>
            <a:r>
              <a:rPr lang="en-US" altLang="ja-JP" sz="2000" dirty="0" smtClean="0">
                <a:latin typeface="Arial Black" pitchFamily="34" charset="0"/>
              </a:rPr>
              <a:t>NP approved with IEC </a:t>
            </a:r>
            <a:r>
              <a:rPr lang="en-US" altLang="ja-JP" sz="2000" b="1" dirty="0" smtClean="0">
                <a:latin typeface="Arial Black" pitchFamily="34" charset="0"/>
              </a:rPr>
              <a:t>62700</a:t>
            </a:r>
            <a:endParaRPr lang="en-US" altLang="ja-JP" sz="2000" dirty="0" smtClean="0">
              <a:latin typeface="Arial Black" pitchFamily="34" charset="0"/>
            </a:endParaRPr>
          </a:p>
          <a:p>
            <a:pPr marL="342900" indent="-342900"/>
            <a:endParaRPr lang="en-US" altLang="ja-JP" sz="2000" dirty="0" smtClean="0">
              <a:latin typeface="Arial Black" pitchFamily="34" charset="0"/>
            </a:endParaRPr>
          </a:p>
          <a:p>
            <a:pPr marL="457200" indent="-457200">
              <a:buAutoNum type="arabicPeriod" startAt="3"/>
            </a:pPr>
            <a:r>
              <a:rPr lang="en-US" altLang="ja-JP" sz="2000" dirty="0" smtClean="0">
                <a:latin typeface="Arial Black" pitchFamily="34" charset="0"/>
              </a:rPr>
              <a:t>Measuring energy consumption of Personal Computing</a:t>
            </a:r>
          </a:p>
          <a:p>
            <a:pPr marL="457200" indent="-457200"/>
            <a:r>
              <a:rPr lang="en-US" altLang="ja-JP" sz="2000" dirty="0" smtClean="0">
                <a:latin typeface="Arial Black" pitchFamily="34" charset="0"/>
              </a:rPr>
              <a:t>      products</a:t>
            </a:r>
            <a:endParaRPr kumimoji="1" lang="en-US" altLang="ja-JP" sz="2000" dirty="0" smtClean="0">
              <a:latin typeface="Arial Black" pitchFamily="34" charset="0"/>
            </a:endParaRPr>
          </a:p>
          <a:p>
            <a:pPr marL="342900" indent="-342900"/>
            <a:r>
              <a:rPr lang="ja-JP" altLang="en-US" sz="2000" dirty="0" smtClean="0">
                <a:latin typeface="Arial Black" pitchFamily="34" charset="0"/>
              </a:rPr>
              <a:t>　</a:t>
            </a:r>
            <a:r>
              <a:rPr kumimoji="1" lang="ja-JP" altLang="en-US" sz="2000" dirty="0" smtClean="0">
                <a:latin typeface="Arial Black" pitchFamily="34" charset="0"/>
              </a:rPr>
              <a:t>　  </a:t>
            </a:r>
            <a:r>
              <a:rPr kumimoji="1" lang="en-US" altLang="ja-JP" sz="2000" dirty="0" smtClean="0">
                <a:latin typeface="Arial Black" pitchFamily="34" charset="0"/>
              </a:rPr>
              <a:t>IEC 62623 : </a:t>
            </a:r>
            <a:r>
              <a:rPr lang="en-US" altLang="ja-JP" sz="2000" dirty="0" smtClean="0">
                <a:latin typeface="Arial Black" pitchFamily="34" charset="0"/>
              </a:rPr>
              <a:t>I</a:t>
            </a:r>
            <a:r>
              <a:rPr kumimoji="1" lang="en-US" altLang="ja-JP" sz="2000" dirty="0" smtClean="0">
                <a:latin typeface="Arial Black" pitchFamily="34" charset="0"/>
              </a:rPr>
              <a:t>t is </a:t>
            </a:r>
            <a:r>
              <a:rPr lang="en-US" altLang="ja-JP" sz="2000" dirty="0" smtClean="0">
                <a:latin typeface="Arial Black" pitchFamily="34" charset="0"/>
              </a:rPr>
              <a:t>currently </a:t>
            </a:r>
            <a:r>
              <a:rPr kumimoji="1" lang="en-US" altLang="ja-JP" sz="2000" dirty="0" smtClean="0">
                <a:latin typeface="Arial Black" pitchFamily="34" charset="0"/>
              </a:rPr>
              <a:t>under TC108. </a:t>
            </a:r>
            <a:r>
              <a:rPr lang="en-US" altLang="ja-JP" sz="2000" dirty="0" smtClean="0">
                <a:latin typeface="Arial Black" pitchFamily="34" charset="0"/>
              </a:rPr>
              <a:t>TC108 wants</a:t>
            </a:r>
          </a:p>
          <a:p>
            <a:pPr marL="342900" indent="-342900"/>
            <a:r>
              <a:rPr lang="en-US" altLang="ja-JP" sz="2000" dirty="0" smtClean="0">
                <a:latin typeface="Arial Black" pitchFamily="34" charset="0"/>
              </a:rPr>
              <a:t>      to </a:t>
            </a:r>
            <a:r>
              <a:rPr kumimoji="1" lang="en-US" altLang="ja-JP" sz="2000" dirty="0" smtClean="0">
                <a:latin typeface="Arial Black" pitchFamily="34" charset="0"/>
              </a:rPr>
              <a:t>transfer </a:t>
            </a:r>
            <a:r>
              <a:rPr lang="en-US" altLang="ja-JP" sz="2000" dirty="0" smtClean="0">
                <a:latin typeface="Arial Black" pitchFamily="34" charset="0"/>
              </a:rPr>
              <a:t>to TC100 after it is finished.</a:t>
            </a:r>
          </a:p>
          <a:p>
            <a:pPr marL="342900" indent="-342900"/>
            <a:endParaRPr lang="en-US" altLang="ja-JP" sz="2000" dirty="0" smtClean="0">
              <a:latin typeface="Arial Black" pitchFamily="34" charset="0"/>
            </a:endParaRPr>
          </a:p>
          <a:p>
            <a:pPr marL="342900" indent="-342900"/>
            <a:r>
              <a:rPr lang="en-US" altLang="ja-JP" sz="2000" dirty="0" smtClean="0">
                <a:latin typeface="Arial Black" pitchFamily="34" charset="0"/>
              </a:rPr>
              <a:t>4. Others if any </a:t>
            </a:r>
            <a:endParaRPr kumimoji="1" lang="en-US" altLang="ja-JP" sz="2000" dirty="0" smtClean="0">
              <a:latin typeface="Arial Black" pitchFamily="34" charset="0"/>
            </a:endParaRPr>
          </a:p>
          <a:p>
            <a:endParaRPr kumimoji="1" lang="ja-JP" altLang="en-US" dirty="0">
              <a:latin typeface="+mn-ea"/>
            </a:endParaRPr>
          </a:p>
        </p:txBody>
      </p:sp>
      <p:pic>
        <p:nvPicPr>
          <p:cNvPr id="7" name="Picture 9" descr="IEC logo"/>
          <p:cNvPicPr>
            <a:picLocks noChangeAspect="1" noChangeArrowheads="1"/>
          </p:cNvPicPr>
          <p:nvPr/>
        </p:nvPicPr>
        <p:blipFill>
          <a:blip r:embed="rId3" cstate="print"/>
          <a:srcRect/>
          <a:stretch>
            <a:fillRect/>
          </a:stretch>
        </p:blipFill>
        <p:spPr bwMode="auto">
          <a:xfrm>
            <a:off x="8100392" y="476672"/>
            <a:ext cx="723900" cy="723900"/>
          </a:xfrm>
          <a:prstGeom prst="rect">
            <a:avLst/>
          </a:prstGeom>
          <a:noFill/>
          <a:ln w="9525">
            <a:noFill/>
            <a:miter lim="800000"/>
            <a:headEnd/>
            <a:tailEnd/>
          </a:ln>
        </p:spPr>
      </p:pic>
      <p:sp>
        <p:nvSpPr>
          <p:cNvPr id="6" name="フッター プレースホルダ 5"/>
          <p:cNvSpPr>
            <a:spLocks noGrp="1"/>
          </p:cNvSpPr>
          <p:nvPr>
            <p:ph type="ftr" sz="quarter" idx="11"/>
          </p:nvPr>
        </p:nvSpPr>
        <p:spPr/>
        <p:txBody>
          <a:bodyPr/>
          <a:lstStyle/>
          <a:p>
            <a:r>
              <a:rPr kumimoji="1" lang="en-US" altLang="ja-JP" smtClean="0"/>
              <a:t>2010 October Seattle</a:t>
            </a:r>
            <a:endParaRPr kumimoji="1" lang="ja-JP" altLang="en-US"/>
          </a:p>
        </p:txBody>
      </p:sp>
      <p:sp>
        <p:nvSpPr>
          <p:cNvPr id="8" name="スライド番号プレースホルダ 7"/>
          <p:cNvSpPr>
            <a:spLocks noGrp="1"/>
          </p:cNvSpPr>
          <p:nvPr>
            <p:ph type="sldNum" sz="quarter" idx="12"/>
          </p:nvPr>
        </p:nvSpPr>
        <p:spPr/>
        <p:txBody>
          <a:bodyPr/>
          <a:lstStyle/>
          <a:p>
            <a:fld id="{2225F5F5-B6AA-4E53-BBC9-911C4614F045}" type="slidenum">
              <a:rPr kumimoji="1" lang="ja-JP" altLang="en-US" smtClean="0"/>
              <a:pPr/>
              <a:t>8</a:t>
            </a:fld>
            <a:endParaRPr kumimoji="1" lang="ja-JP" alt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 6"/>
          <p:cNvSpPr>
            <a:spLocks noGrp="1"/>
          </p:cNvSpPr>
          <p:nvPr>
            <p:ph type="ftr" sz="quarter" idx="11"/>
          </p:nvPr>
        </p:nvSpPr>
        <p:spPr/>
        <p:txBody>
          <a:bodyPr/>
          <a:lstStyle/>
          <a:p>
            <a:r>
              <a:rPr kumimoji="1" lang="en-US" altLang="ja-JP" smtClean="0"/>
              <a:t>2010 October Seattle</a:t>
            </a:r>
            <a:endParaRPr kumimoji="1" lang="ja-JP" altLang="en-US"/>
          </a:p>
        </p:txBody>
      </p:sp>
      <p:sp>
        <p:nvSpPr>
          <p:cNvPr id="10" name="スライド番号プレースホルダ 9"/>
          <p:cNvSpPr>
            <a:spLocks noGrp="1"/>
          </p:cNvSpPr>
          <p:nvPr>
            <p:ph type="sldNum" sz="quarter" idx="12"/>
          </p:nvPr>
        </p:nvSpPr>
        <p:spPr/>
        <p:txBody>
          <a:bodyPr/>
          <a:lstStyle/>
          <a:p>
            <a:fld id="{2225F5F5-B6AA-4E53-BBC9-911C4614F045}" type="slidenum">
              <a:rPr kumimoji="1" lang="ja-JP" altLang="en-US" smtClean="0"/>
              <a:pPr/>
              <a:t>9</a:t>
            </a:fld>
            <a:endParaRPr kumimoji="1" lang="ja-JP" altLang="en-US"/>
          </a:p>
        </p:txBody>
      </p:sp>
      <p:grpSp>
        <p:nvGrpSpPr>
          <p:cNvPr id="12" name="グループ化 11"/>
          <p:cNvGrpSpPr/>
          <p:nvPr/>
        </p:nvGrpSpPr>
        <p:grpSpPr>
          <a:xfrm>
            <a:off x="1115616" y="620688"/>
            <a:ext cx="7564660" cy="5202579"/>
            <a:chOff x="1259632" y="476672"/>
            <a:chExt cx="7564660" cy="5202579"/>
          </a:xfrm>
        </p:grpSpPr>
        <p:sp>
          <p:nvSpPr>
            <p:cNvPr id="8" name="テキスト ボックス 7"/>
            <p:cNvSpPr txBox="1"/>
            <p:nvPr/>
          </p:nvSpPr>
          <p:spPr>
            <a:xfrm>
              <a:off x="2123728" y="2348880"/>
              <a:ext cx="5340629" cy="1815882"/>
            </a:xfrm>
            <a:prstGeom prst="rect">
              <a:avLst/>
            </a:prstGeom>
            <a:noFill/>
          </p:spPr>
          <p:txBody>
            <a:bodyPr wrap="none" rtlCol="0">
              <a:spAutoFit/>
            </a:bodyPr>
            <a:lstStyle/>
            <a:p>
              <a:endParaRPr lang="en-US" altLang="ja-JP" sz="2800" u="sng" dirty="0" smtClean="0">
                <a:latin typeface="+mn-ea"/>
              </a:endParaRPr>
            </a:p>
            <a:p>
              <a:r>
                <a:rPr kumimoji="1" lang="en-US" altLang="ja-JP" sz="2800" dirty="0" smtClean="0">
                  <a:latin typeface="Arial Black" pitchFamily="34" charset="0"/>
                </a:rPr>
                <a:t>TAM:  Shuichi Matsumura </a:t>
              </a:r>
            </a:p>
            <a:p>
              <a:r>
                <a:rPr lang="en-US" altLang="ja-JP" sz="2800" dirty="0" smtClean="0">
                  <a:latin typeface="Arial Black" pitchFamily="34" charset="0"/>
                </a:rPr>
                <a:t>TS:</a:t>
              </a:r>
              <a:r>
                <a:rPr lang="ja-JP" altLang="en-US" sz="2800" dirty="0" smtClean="0">
                  <a:latin typeface="Arial Black" pitchFamily="34" charset="0"/>
                </a:rPr>
                <a:t>　</a:t>
              </a:r>
              <a:r>
                <a:rPr lang="en-US" altLang="ja-JP" sz="2800" dirty="0" smtClean="0">
                  <a:latin typeface="Arial Black" pitchFamily="34" charset="0"/>
                </a:rPr>
                <a:t>Hironori Sakakihara   </a:t>
              </a:r>
            </a:p>
            <a:p>
              <a:endParaRPr kumimoji="1" lang="ja-JP" altLang="en-US" sz="2800" dirty="0">
                <a:latin typeface="+mn-ea"/>
              </a:endParaRPr>
            </a:p>
          </p:txBody>
        </p:sp>
        <p:pic>
          <p:nvPicPr>
            <p:cNvPr id="9" name="Picture 9" descr="IEC logo"/>
            <p:cNvPicPr>
              <a:picLocks noChangeAspect="1" noChangeArrowheads="1"/>
            </p:cNvPicPr>
            <p:nvPr/>
          </p:nvPicPr>
          <p:blipFill>
            <a:blip r:embed="rId3" cstate="print"/>
            <a:srcRect/>
            <a:stretch>
              <a:fillRect/>
            </a:stretch>
          </p:blipFill>
          <p:spPr bwMode="auto">
            <a:xfrm>
              <a:off x="8100392" y="476672"/>
              <a:ext cx="723900" cy="723900"/>
            </a:xfrm>
            <a:prstGeom prst="rect">
              <a:avLst/>
            </a:prstGeom>
            <a:noFill/>
            <a:ln w="9525">
              <a:noFill/>
              <a:miter lim="800000"/>
              <a:headEnd/>
              <a:tailEnd/>
            </a:ln>
          </p:spPr>
        </p:pic>
        <p:sp>
          <p:nvSpPr>
            <p:cNvPr id="6" name="テキスト ボックス 5"/>
            <p:cNvSpPr txBox="1"/>
            <p:nvPr/>
          </p:nvSpPr>
          <p:spPr>
            <a:xfrm>
              <a:off x="1979712" y="1196752"/>
              <a:ext cx="5215082" cy="584775"/>
            </a:xfrm>
            <a:prstGeom prst="rect">
              <a:avLst/>
            </a:prstGeom>
            <a:noFill/>
          </p:spPr>
          <p:txBody>
            <a:bodyPr wrap="none" rtlCol="0">
              <a:spAutoFit/>
            </a:bodyPr>
            <a:lstStyle/>
            <a:p>
              <a:r>
                <a:rPr lang="en-US" altLang="ja-JP" sz="3200" u="sng" dirty="0" smtClean="0">
                  <a:latin typeface="Arial Black" pitchFamily="34" charset="0"/>
                </a:rPr>
                <a:t>Proposed organization</a:t>
              </a:r>
              <a:endParaRPr kumimoji="1" lang="ja-JP" altLang="en-US" sz="3200" u="sng" dirty="0">
                <a:latin typeface="Arial Black" pitchFamily="34" charset="0"/>
              </a:endParaRPr>
            </a:p>
          </p:txBody>
        </p:sp>
        <p:sp>
          <p:nvSpPr>
            <p:cNvPr id="11" name="正方形/長方形 10"/>
            <p:cNvSpPr/>
            <p:nvPr/>
          </p:nvSpPr>
          <p:spPr>
            <a:xfrm>
              <a:off x="1259632" y="4725144"/>
              <a:ext cx="7200800" cy="954107"/>
            </a:xfrm>
            <a:prstGeom prst="rect">
              <a:avLst/>
            </a:prstGeom>
          </p:spPr>
          <p:txBody>
            <a:bodyPr wrap="square">
              <a:spAutoFit/>
            </a:bodyPr>
            <a:lstStyle/>
            <a:p>
              <a:r>
                <a:rPr lang="en-US" altLang="ja-JP" sz="2800" dirty="0" smtClean="0">
                  <a:latin typeface="Arial Black" pitchFamily="34" charset="0"/>
                </a:rPr>
                <a:t>   </a:t>
              </a:r>
              <a:r>
                <a:rPr lang="en-US" altLang="ja-JP" sz="2800" u="sng" dirty="0" smtClean="0">
                  <a:latin typeface="Arial Black" pitchFamily="34" charset="0"/>
                </a:rPr>
                <a:t>We are ready to begin TA14 work</a:t>
              </a:r>
            </a:p>
            <a:p>
              <a:r>
                <a:rPr lang="en-US" altLang="ja-JP" sz="2800" dirty="0" smtClean="0">
                  <a:latin typeface="Arial Black" pitchFamily="34" charset="0"/>
                </a:rPr>
                <a:t>   </a:t>
              </a:r>
              <a:r>
                <a:rPr lang="en-US" altLang="ja-JP" sz="2800" u="sng" dirty="0" smtClean="0">
                  <a:latin typeface="Arial Black" pitchFamily="34" charset="0"/>
                </a:rPr>
                <a:t>as soon as it is approved.</a:t>
              </a:r>
              <a:endParaRPr lang="ja-JP" altLang="en-US" sz="2800" u="sng" dirty="0">
                <a:latin typeface="Arial Black" pitchFamily="34" charset="0"/>
              </a:endParaRPr>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761</TotalTime>
  <Words>168</Words>
  <Application>Microsoft Office PowerPoint</Application>
  <PresentationFormat>画面に合わせる (4:3)</PresentationFormat>
  <Paragraphs>113</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dc:creator>
  <cp:lastModifiedBy>Owner</cp:lastModifiedBy>
  <cp:revision>195</cp:revision>
  <dcterms:created xsi:type="dcterms:W3CDTF">2010-08-09T05:18:56Z</dcterms:created>
  <dcterms:modified xsi:type="dcterms:W3CDTF">2010-10-09T20:42:40Z</dcterms:modified>
</cp:coreProperties>
</file>