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3D0A3-D46A-44DF-BE45-684F6B0829BF}" type="datetimeFigureOut">
              <a:rPr lang="ja-JP" altLang="en-US"/>
              <a:pPr>
                <a:defRPr/>
              </a:pPr>
              <a:t>2010/9/28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05E7D-11D8-49DB-A047-DA58B9ECC45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E9670-7795-4544-9B19-FB805B42D346}" type="datetimeFigureOut">
              <a:rPr lang="ja-JP" altLang="en-US"/>
              <a:pPr>
                <a:defRPr/>
              </a:pPr>
              <a:t>2010/9/28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41EFF-C6E6-4E9F-905E-4DAB71FF77C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6EA9B-44D9-426D-B8CA-2564A8E62BA2}" type="datetimeFigureOut">
              <a:rPr lang="ja-JP" altLang="en-US"/>
              <a:pPr>
                <a:defRPr/>
              </a:pPr>
              <a:t>2010/9/28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77C7D-A5BA-4ECE-B11D-0030A246938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30F43-9FC6-482D-9325-D4064B697B31}" type="datetimeFigureOut">
              <a:rPr lang="ja-JP" altLang="en-US"/>
              <a:pPr>
                <a:defRPr/>
              </a:pPr>
              <a:t>2010/9/28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95116-A8C2-4813-8566-C87D3E37948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3C5CE-2EF4-4108-9E79-3FDC17641450}" type="datetimeFigureOut">
              <a:rPr lang="ja-JP" altLang="en-US"/>
              <a:pPr>
                <a:defRPr/>
              </a:pPr>
              <a:t>2010/9/28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5C4AC-DFB5-4792-BF37-D87EC43D0F0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1476F-AA6E-45C9-AA66-FD8BD8C0A99C}" type="datetimeFigureOut">
              <a:rPr lang="ja-JP" altLang="en-US"/>
              <a:pPr>
                <a:defRPr/>
              </a:pPr>
              <a:t>2010/9/28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90421-078E-4FE8-ADCA-4379D824F68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7BC98-4108-4BCE-81D5-650383713A26}" type="datetimeFigureOut">
              <a:rPr lang="ja-JP" altLang="en-US"/>
              <a:pPr>
                <a:defRPr/>
              </a:pPr>
              <a:t>2010/9/28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E07D6-32CD-43B5-A6F7-6CC30BA3463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69DEE-646D-4221-ABD1-164DA5523079}" type="datetimeFigureOut">
              <a:rPr lang="ja-JP" altLang="en-US"/>
              <a:pPr>
                <a:defRPr/>
              </a:pPr>
              <a:t>2010/9/28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0456F-3798-4171-BA1C-C2A5E01AD98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3EDD6-DF8F-49F9-8236-ABC7AFDEAB61}" type="datetimeFigureOut">
              <a:rPr lang="ja-JP" altLang="en-US"/>
              <a:pPr>
                <a:defRPr/>
              </a:pPr>
              <a:t>2010/9/28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4D9E4-0039-4E27-B9F0-F6909BB96A5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D0DE2-09CA-4532-9403-1CB5902C43C9}" type="datetimeFigureOut">
              <a:rPr lang="ja-JP" altLang="en-US"/>
              <a:pPr>
                <a:defRPr/>
              </a:pPr>
              <a:t>2010/9/28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FA086-84D5-4977-A4FB-4600B953F05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F2274-CAE8-47B8-A1E7-D28DE872DAC1}" type="datetimeFigureOut">
              <a:rPr lang="ja-JP" altLang="en-US"/>
              <a:pPr>
                <a:defRPr/>
              </a:pPr>
              <a:t>2010/9/28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094C2-2D7A-46D0-BB1B-AD3CA30150C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9800671-3B5E-4388-BDE2-CC73AB470EFC}" type="datetimeFigureOut">
              <a:rPr lang="ja-JP" altLang="en-US"/>
              <a:pPr>
                <a:defRPr/>
              </a:pPr>
              <a:t>2010/9/28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8E890B0-6C6E-4DD1-881F-E6FF9DA230A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900113" y="5537200"/>
            <a:ext cx="792162" cy="376238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latin typeface="Tahoma" pitchFamily="34" charset="0"/>
                <a:ea typeface="Tahoma" pitchFamily="34" charset="0"/>
                <a:cs typeface="Tahoma" pitchFamily="34" charset="0"/>
              </a:rPr>
              <a:t>TA 13</a:t>
            </a:r>
            <a:endParaRPr lang="ja-JP" altLang="en-US" dirty="0"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900113" y="488950"/>
            <a:ext cx="792162" cy="3762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latin typeface="Tahoma" pitchFamily="34" charset="0"/>
                <a:ea typeface="Tahoma" pitchFamily="34" charset="0"/>
                <a:cs typeface="Tahoma" pitchFamily="34" charset="0"/>
              </a:rPr>
              <a:t>TA 1</a:t>
            </a:r>
            <a:endParaRPr lang="ja-JP" altLang="en-US" dirty="0"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3315" name="テキスト ボックス 6"/>
          <p:cNvSpPr txBox="1">
            <a:spLocks noChangeArrowheads="1"/>
          </p:cNvSpPr>
          <p:nvPr/>
        </p:nvSpPr>
        <p:spPr bwMode="auto">
          <a:xfrm>
            <a:off x="900113" y="992188"/>
            <a:ext cx="792162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Tahoma" pitchFamily="34" charset="0"/>
                <a:cs typeface="Tahoma" pitchFamily="34" charset="0"/>
              </a:rPr>
              <a:t>TA 2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6" name="テキスト ボックス 7"/>
          <p:cNvSpPr txBox="1">
            <a:spLocks noChangeArrowheads="1"/>
          </p:cNvSpPr>
          <p:nvPr/>
        </p:nvSpPr>
        <p:spPr bwMode="auto">
          <a:xfrm>
            <a:off x="900113" y="1497013"/>
            <a:ext cx="792162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Tahoma" pitchFamily="34" charset="0"/>
                <a:cs typeface="Tahoma" pitchFamily="34" charset="0"/>
              </a:rPr>
              <a:t>TA 4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7" name="テキスト ボックス 8"/>
          <p:cNvSpPr txBox="1">
            <a:spLocks noChangeArrowheads="1"/>
          </p:cNvSpPr>
          <p:nvPr/>
        </p:nvSpPr>
        <p:spPr bwMode="auto">
          <a:xfrm>
            <a:off x="900113" y="2000250"/>
            <a:ext cx="792162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Tahoma" pitchFamily="34" charset="0"/>
                <a:cs typeface="Tahoma" pitchFamily="34" charset="0"/>
              </a:rPr>
              <a:t>TA 5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900113" y="2505075"/>
            <a:ext cx="792162" cy="3762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latin typeface="Tahoma" pitchFamily="34" charset="0"/>
                <a:ea typeface="Tahoma" pitchFamily="34" charset="0"/>
                <a:cs typeface="Tahoma" pitchFamily="34" charset="0"/>
              </a:rPr>
              <a:t>TA 6</a:t>
            </a:r>
            <a:endParaRPr lang="ja-JP" altLang="en-US" dirty="0"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1" name="テキスト ボックス 10"/>
          <p:cNvSpPr txBox="1">
            <a:spLocks noChangeArrowheads="1"/>
          </p:cNvSpPr>
          <p:nvPr/>
        </p:nvSpPr>
        <p:spPr bwMode="auto">
          <a:xfrm>
            <a:off x="900113" y="3017838"/>
            <a:ext cx="79216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latin typeface="Tahoma" pitchFamily="34" charset="0"/>
                <a:ea typeface="Tahoma" pitchFamily="34" charset="0"/>
                <a:cs typeface="Tahoma" pitchFamily="34" charset="0"/>
              </a:rPr>
              <a:t>TA 8</a:t>
            </a:r>
            <a:endParaRPr lang="ja-JP" altLang="en-US" dirty="0"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3320" name="テキスト ボックス 12"/>
          <p:cNvSpPr txBox="1">
            <a:spLocks noChangeArrowheads="1"/>
          </p:cNvSpPr>
          <p:nvPr/>
        </p:nvSpPr>
        <p:spPr bwMode="auto">
          <a:xfrm>
            <a:off x="900113" y="4025900"/>
            <a:ext cx="792162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Tahoma" pitchFamily="34" charset="0"/>
                <a:cs typeface="Tahoma" pitchFamily="34" charset="0"/>
              </a:rPr>
              <a:t>TA 10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21" name="テキスト ボックス 13"/>
          <p:cNvSpPr txBox="1">
            <a:spLocks noChangeArrowheads="1"/>
          </p:cNvSpPr>
          <p:nvPr/>
        </p:nvSpPr>
        <p:spPr bwMode="auto">
          <a:xfrm>
            <a:off x="900113" y="4529138"/>
            <a:ext cx="792162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Tahoma" pitchFamily="34" charset="0"/>
                <a:cs typeface="Tahoma" pitchFamily="34" charset="0"/>
              </a:rPr>
              <a:t>TA 11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テキスト ボックス 14"/>
          <p:cNvSpPr txBox="1">
            <a:spLocks noChangeArrowheads="1"/>
          </p:cNvSpPr>
          <p:nvPr/>
        </p:nvSpPr>
        <p:spPr bwMode="auto">
          <a:xfrm>
            <a:off x="900113" y="5033963"/>
            <a:ext cx="792162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latin typeface="Tahoma" pitchFamily="34" charset="0"/>
                <a:ea typeface="Tahoma" pitchFamily="34" charset="0"/>
                <a:cs typeface="Tahoma" pitchFamily="34" charset="0"/>
              </a:rPr>
              <a:t>TA 12</a:t>
            </a:r>
            <a:endParaRPr lang="ja-JP" altLang="en-US" dirty="0"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3323" name="正方形/長方形 36"/>
          <p:cNvSpPr>
            <a:spLocks noChangeArrowheads="1"/>
          </p:cNvSpPr>
          <p:nvPr/>
        </p:nvSpPr>
        <p:spPr bwMode="auto">
          <a:xfrm>
            <a:off x="1763713" y="1054100"/>
            <a:ext cx="3243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>
                <a:latin typeface="Tahoma" pitchFamily="34" charset="0"/>
                <a:cs typeface="Tahoma" pitchFamily="34" charset="0"/>
              </a:rPr>
              <a:t>Colour measurement and management</a:t>
            </a:r>
            <a:endParaRPr lang="ja-JP" altLang="en-US" sz="1400">
              <a:latin typeface="Calibri" pitchFamily="34" charset="0"/>
            </a:endParaRPr>
          </a:p>
        </p:txBody>
      </p:sp>
      <p:sp>
        <p:nvSpPr>
          <p:cNvPr id="13324" name="正方形/長方形 37"/>
          <p:cNvSpPr>
            <a:spLocks noChangeArrowheads="1"/>
          </p:cNvSpPr>
          <p:nvPr/>
        </p:nvSpPr>
        <p:spPr bwMode="auto">
          <a:xfrm>
            <a:off x="1763713" y="1558925"/>
            <a:ext cx="32178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>
                <a:latin typeface="Tahoma" pitchFamily="34" charset="0"/>
                <a:cs typeface="Tahoma" pitchFamily="34" charset="0"/>
              </a:rPr>
              <a:t>Digital system interfaces and protocols</a:t>
            </a:r>
            <a:endParaRPr lang="ja-JP" altLang="en-US" sz="1400">
              <a:latin typeface="Calibri" pitchFamily="34" charset="0"/>
            </a:endParaRPr>
          </a:p>
        </p:txBody>
      </p:sp>
      <p:sp>
        <p:nvSpPr>
          <p:cNvPr id="13325" name="正方形/長方形 38"/>
          <p:cNvSpPr>
            <a:spLocks noChangeArrowheads="1"/>
          </p:cNvSpPr>
          <p:nvPr/>
        </p:nvSpPr>
        <p:spPr bwMode="auto">
          <a:xfrm>
            <a:off x="1763713" y="2062163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>
                <a:latin typeface="Tahoma" pitchFamily="34" charset="0"/>
                <a:cs typeface="Tahoma" pitchFamily="34" charset="0"/>
              </a:rPr>
              <a:t>Cable networks</a:t>
            </a:r>
            <a:endParaRPr lang="ja-JP" altLang="en-US" sz="1400">
              <a:latin typeface="Calibri" pitchFamily="34" charset="0"/>
            </a:endParaRPr>
          </a:p>
        </p:txBody>
      </p:sp>
      <p:sp>
        <p:nvSpPr>
          <p:cNvPr id="13326" name="正方形/長方形 39"/>
          <p:cNvSpPr>
            <a:spLocks noChangeArrowheads="1"/>
          </p:cNvSpPr>
          <p:nvPr/>
        </p:nvSpPr>
        <p:spPr bwMode="auto">
          <a:xfrm>
            <a:off x="1763713" y="4087813"/>
            <a:ext cx="2986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>
                <a:latin typeface="Tahoma" pitchFamily="34" charset="0"/>
                <a:cs typeface="Tahoma" pitchFamily="34" charset="0"/>
              </a:rPr>
              <a:t>Multimedia e-publishing and e-book</a:t>
            </a:r>
            <a:endParaRPr lang="ja-JP" altLang="en-US" sz="1400">
              <a:latin typeface="Calibri" pitchFamily="34" charset="0"/>
            </a:endParaRPr>
          </a:p>
        </p:txBody>
      </p:sp>
      <p:sp>
        <p:nvSpPr>
          <p:cNvPr id="13327" name="正方形/長方形 40"/>
          <p:cNvSpPr>
            <a:spLocks noChangeArrowheads="1"/>
          </p:cNvSpPr>
          <p:nvPr/>
        </p:nvSpPr>
        <p:spPr bwMode="auto">
          <a:xfrm>
            <a:off x="1763713" y="569913"/>
            <a:ext cx="25923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>
                <a:latin typeface="Tahoma" pitchFamily="34" charset="0"/>
                <a:cs typeface="Tahoma" pitchFamily="34" charset="0"/>
              </a:rPr>
              <a:t>Broadcasting receivers</a:t>
            </a:r>
            <a:r>
              <a:rPr lang="ja-JP" altLang="en-US" sz="1400" b="1">
                <a:latin typeface="Tahoma" pitchFamily="34" charset="0"/>
                <a:cs typeface="Tahoma" pitchFamily="34" charset="0"/>
              </a:rPr>
              <a:t>*元へ戻す </a:t>
            </a:r>
            <a:endParaRPr lang="ja-JP" altLang="en-US" sz="1400" b="1">
              <a:latin typeface="Calibri" pitchFamily="34" charset="0"/>
            </a:endParaRPr>
          </a:p>
        </p:txBody>
      </p:sp>
      <p:sp>
        <p:nvSpPr>
          <p:cNvPr id="13328" name="正方形/長方形 41"/>
          <p:cNvSpPr>
            <a:spLocks noChangeArrowheads="1"/>
          </p:cNvSpPr>
          <p:nvPr/>
        </p:nvSpPr>
        <p:spPr bwMode="auto">
          <a:xfrm>
            <a:off x="1763713" y="4538663"/>
            <a:ext cx="3024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>
                <a:latin typeface="Tahoma" pitchFamily="34" charset="0"/>
                <a:cs typeface="Tahoma" pitchFamily="34" charset="0"/>
              </a:rPr>
              <a:t>Quality for multimedia systems</a:t>
            </a:r>
            <a:endParaRPr lang="ja-JP" altLang="en-US" sz="1400">
              <a:latin typeface="Calibri" pitchFamily="34" charset="0"/>
            </a:endParaRPr>
          </a:p>
        </p:txBody>
      </p:sp>
      <p:sp>
        <p:nvSpPr>
          <p:cNvPr id="43" name="テキスト ボックス 42"/>
          <p:cNvSpPr txBox="1">
            <a:spLocks noChangeArrowheads="1"/>
          </p:cNvSpPr>
          <p:nvPr/>
        </p:nvSpPr>
        <p:spPr bwMode="auto">
          <a:xfrm>
            <a:off x="900113" y="6032500"/>
            <a:ext cx="792162" cy="376238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latin typeface="Tahoma" pitchFamily="34" charset="0"/>
                <a:ea typeface="Tahoma" pitchFamily="34" charset="0"/>
                <a:cs typeface="Tahoma" pitchFamily="34" charset="0"/>
              </a:rPr>
              <a:t>TA 14</a:t>
            </a:r>
            <a:endParaRPr lang="ja-JP" altLang="en-US" dirty="0"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3330" name="テキスト ボックス 3"/>
          <p:cNvSpPr txBox="1">
            <a:spLocks noChangeArrowheads="1"/>
          </p:cNvSpPr>
          <p:nvPr/>
        </p:nvSpPr>
        <p:spPr bwMode="auto">
          <a:xfrm>
            <a:off x="5940425" y="5537200"/>
            <a:ext cx="1368425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Hermann</a:t>
            </a:r>
          </a:p>
        </p:txBody>
      </p:sp>
      <p:sp>
        <p:nvSpPr>
          <p:cNvPr id="13331" name="テキスト ボックス 4"/>
          <p:cNvSpPr txBox="1">
            <a:spLocks noChangeArrowheads="1"/>
          </p:cNvSpPr>
          <p:nvPr/>
        </p:nvSpPr>
        <p:spPr bwMode="auto">
          <a:xfrm>
            <a:off x="7451725" y="5537200"/>
            <a:ext cx="1152525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Naruoka</a:t>
            </a:r>
          </a:p>
        </p:txBody>
      </p:sp>
      <p:sp>
        <p:nvSpPr>
          <p:cNvPr id="13332" name="テキスト ボックス 15"/>
          <p:cNvSpPr txBox="1">
            <a:spLocks noChangeArrowheads="1"/>
          </p:cNvSpPr>
          <p:nvPr/>
        </p:nvSpPr>
        <p:spPr bwMode="auto">
          <a:xfrm>
            <a:off x="5940425" y="488950"/>
            <a:ext cx="10795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Talmola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33" name="テキスト ボックス 16"/>
          <p:cNvSpPr txBox="1">
            <a:spLocks noChangeArrowheads="1"/>
          </p:cNvSpPr>
          <p:nvPr/>
        </p:nvSpPr>
        <p:spPr bwMode="auto">
          <a:xfrm>
            <a:off x="7451725" y="48895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Iga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34" name="テキスト ボックス 17"/>
          <p:cNvSpPr txBox="1">
            <a:spLocks noChangeArrowheads="1"/>
          </p:cNvSpPr>
          <p:nvPr/>
        </p:nvSpPr>
        <p:spPr bwMode="auto">
          <a:xfrm>
            <a:off x="5940425" y="992188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Sugiura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35" name="テキスト ボックス 18"/>
          <p:cNvSpPr txBox="1">
            <a:spLocks noChangeArrowheads="1"/>
          </p:cNvSpPr>
          <p:nvPr/>
        </p:nvSpPr>
        <p:spPr bwMode="auto">
          <a:xfrm>
            <a:off x="7451725" y="992188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Holm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36" name="テキスト ボックス 19"/>
          <p:cNvSpPr txBox="1">
            <a:spLocks noChangeArrowheads="1"/>
          </p:cNvSpPr>
          <p:nvPr/>
        </p:nvSpPr>
        <p:spPr bwMode="auto">
          <a:xfrm>
            <a:off x="5940425" y="1497013"/>
            <a:ext cx="935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Lee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37" name="テキスト ボックス 20"/>
          <p:cNvSpPr txBox="1">
            <a:spLocks noChangeArrowheads="1"/>
          </p:cNvSpPr>
          <p:nvPr/>
        </p:nvSpPr>
        <p:spPr bwMode="auto">
          <a:xfrm>
            <a:off x="7451725" y="1497013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Choi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38" name="テキスト ボックス 21"/>
          <p:cNvSpPr txBox="1">
            <a:spLocks noChangeArrowheads="1"/>
          </p:cNvSpPr>
          <p:nvPr/>
        </p:nvSpPr>
        <p:spPr bwMode="auto">
          <a:xfrm>
            <a:off x="5940425" y="200025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Halme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39" name="テキスト ボックス 22"/>
          <p:cNvSpPr txBox="1">
            <a:spLocks noChangeArrowheads="1"/>
          </p:cNvSpPr>
          <p:nvPr/>
        </p:nvSpPr>
        <p:spPr bwMode="auto">
          <a:xfrm>
            <a:off x="7451725" y="200025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Sorri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40" name="テキスト ボックス 23"/>
          <p:cNvSpPr txBox="1">
            <a:spLocks noChangeArrowheads="1"/>
          </p:cNvSpPr>
          <p:nvPr/>
        </p:nvSpPr>
        <p:spPr bwMode="auto">
          <a:xfrm>
            <a:off x="5940425" y="2505075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Ohtaka</a:t>
            </a:r>
          </a:p>
        </p:txBody>
      </p:sp>
      <p:sp>
        <p:nvSpPr>
          <p:cNvPr id="13341" name="テキスト ボックス 24"/>
          <p:cNvSpPr txBox="1">
            <a:spLocks noChangeArrowheads="1"/>
          </p:cNvSpPr>
          <p:nvPr/>
        </p:nvSpPr>
        <p:spPr bwMode="auto">
          <a:xfrm>
            <a:off x="7451725" y="250507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Mukai</a:t>
            </a:r>
          </a:p>
        </p:txBody>
      </p:sp>
      <p:sp>
        <p:nvSpPr>
          <p:cNvPr id="13342" name="テキスト ボックス 25"/>
          <p:cNvSpPr txBox="1">
            <a:spLocks noChangeArrowheads="1"/>
          </p:cNvSpPr>
          <p:nvPr/>
        </p:nvSpPr>
        <p:spPr bwMode="auto">
          <a:xfrm>
            <a:off x="5940425" y="3017838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Matsumura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43" name="テキスト ボックス 26"/>
          <p:cNvSpPr txBox="1">
            <a:spLocks noChangeArrowheads="1"/>
          </p:cNvSpPr>
          <p:nvPr/>
        </p:nvSpPr>
        <p:spPr bwMode="auto">
          <a:xfrm>
            <a:off x="7451725" y="3017838"/>
            <a:ext cx="136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Sakakihara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44" name="テキスト ボックス 29"/>
          <p:cNvSpPr txBox="1">
            <a:spLocks noChangeArrowheads="1"/>
          </p:cNvSpPr>
          <p:nvPr/>
        </p:nvSpPr>
        <p:spPr bwMode="auto">
          <a:xfrm>
            <a:off x="5940425" y="4025900"/>
            <a:ext cx="1079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Uemura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45" name="テキスト ボックス 30"/>
          <p:cNvSpPr txBox="1">
            <a:spLocks noChangeArrowheads="1"/>
          </p:cNvSpPr>
          <p:nvPr/>
        </p:nvSpPr>
        <p:spPr bwMode="auto">
          <a:xfrm>
            <a:off x="7451725" y="4025900"/>
            <a:ext cx="936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Mukai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46" name="テキスト ボックス 31"/>
          <p:cNvSpPr txBox="1">
            <a:spLocks noChangeArrowheads="1"/>
          </p:cNvSpPr>
          <p:nvPr/>
        </p:nvSpPr>
        <p:spPr bwMode="auto">
          <a:xfrm>
            <a:off x="5940425" y="4529138"/>
            <a:ext cx="935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Yoshio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47" name="テキスト ボックス 32"/>
          <p:cNvSpPr txBox="1">
            <a:spLocks noChangeArrowheads="1"/>
          </p:cNvSpPr>
          <p:nvPr/>
        </p:nvSpPr>
        <p:spPr bwMode="auto">
          <a:xfrm>
            <a:off x="7451725" y="4529138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Yonge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48" name="テキスト ボックス 33"/>
          <p:cNvSpPr txBox="1">
            <a:spLocks noChangeArrowheads="1"/>
          </p:cNvSpPr>
          <p:nvPr/>
        </p:nvSpPr>
        <p:spPr bwMode="auto">
          <a:xfrm>
            <a:off x="5940425" y="5033963"/>
            <a:ext cx="1079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Fairhurst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49" name="テキスト ボックス 34"/>
          <p:cNvSpPr txBox="1">
            <a:spLocks noChangeArrowheads="1"/>
          </p:cNvSpPr>
          <p:nvPr/>
        </p:nvSpPr>
        <p:spPr bwMode="auto">
          <a:xfrm>
            <a:off x="7451725" y="5033963"/>
            <a:ext cx="1152525" cy="3683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Inokuchi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50" name="テキスト ボックス 43"/>
          <p:cNvSpPr txBox="1">
            <a:spLocks noChangeArrowheads="1"/>
          </p:cNvSpPr>
          <p:nvPr/>
        </p:nvSpPr>
        <p:spPr bwMode="auto">
          <a:xfrm>
            <a:off x="5940425" y="6032500"/>
            <a:ext cx="1366838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Matsumura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51" name="テキスト ボックス 44"/>
          <p:cNvSpPr txBox="1">
            <a:spLocks noChangeArrowheads="1"/>
          </p:cNvSpPr>
          <p:nvPr/>
        </p:nvSpPr>
        <p:spPr bwMode="auto">
          <a:xfrm>
            <a:off x="7451725" y="6032500"/>
            <a:ext cx="1368425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Sakakihara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52" name="正方形/長方形 45"/>
          <p:cNvSpPr>
            <a:spLocks noChangeArrowheads="1"/>
          </p:cNvSpPr>
          <p:nvPr/>
        </p:nvSpPr>
        <p:spPr bwMode="auto">
          <a:xfrm>
            <a:off x="1763713" y="2468563"/>
            <a:ext cx="3384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500"/>
              </a:lnSpc>
            </a:pPr>
            <a:r>
              <a:rPr lang="en-US" altLang="ja-JP" sz="14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Storage media, data structures </a:t>
            </a:r>
            <a:br>
              <a:rPr lang="en-US" altLang="ja-JP" sz="14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</a:br>
            <a:r>
              <a:rPr lang="en-US" altLang="ja-JP" sz="14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and equipment</a:t>
            </a:r>
            <a:endParaRPr lang="ja-JP" altLang="en-US" sz="1400" b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13353" name="正方形/長方形 46"/>
          <p:cNvSpPr>
            <a:spLocks noChangeArrowheads="1"/>
          </p:cNvSpPr>
          <p:nvPr/>
        </p:nvSpPr>
        <p:spPr bwMode="auto">
          <a:xfrm>
            <a:off x="1763713" y="2973388"/>
            <a:ext cx="367188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500"/>
              </a:lnSpc>
            </a:pPr>
            <a:r>
              <a:rPr lang="en-US" altLang="ja-JP" sz="1400">
                <a:latin typeface="Tahoma" pitchFamily="34" charset="0"/>
                <a:cs typeface="Tahoma" pitchFamily="34" charset="0"/>
              </a:rPr>
              <a:t>Multimedia home server systems and  application for end-user network</a:t>
            </a:r>
            <a:r>
              <a:rPr lang="ja-JP" altLang="en-US" sz="1400">
                <a:latin typeface="Tahoma" pitchFamily="34" charset="0"/>
                <a:cs typeface="Tahoma" pitchFamily="34" charset="0"/>
              </a:rPr>
              <a:t>元へ戻す</a:t>
            </a:r>
            <a:endParaRPr lang="ja-JP" altLang="en-US" sz="1400">
              <a:latin typeface="Calibri" pitchFamily="34" charset="0"/>
            </a:endParaRPr>
          </a:p>
        </p:txBody>
      </p:sp>
      <p:sp>
        <p:nvSpPr>
          <p:cNvPr id="13354" name="正方形/長方形 47"/>
          <p:cNvSpPr>
            <a:spLocks noChangeArrowheads="1"/>
          </p:cNvSpPr>
          <p:nvPr/>
        </p:nvSpPr>
        <p:spPr bwMode="auto">
          <a:xfrm>
            <a:off x="1763713" y="4962525"/>
            <a:ext cx="38163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Smart grid and energy related issues for AV and multi-media equipment</a:t>
            </a:r>
            <a:endParaRPr lang="ja-JP" altLang="en-US" sz="1400" b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13355" name="正方形/長方形 48"/>
          <p:cNvSpPr>
            <a:spLocks noChangeArrowheads="1"/>
          </p:cNvSpPr>
          <p:nvPr/>
        </p:nvSpPr>
        <p:spPr bwMode="auto">
          <a:xfrm>
            <a:off x="1763713" y="5467350"/>
            <a:ext cx="34559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Environment for AV and multimedia equipment </a:t>
            </a:r>
            <a:endParaRPr lang="ja-JP" altLang="en-US" sz="1400" b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13356" name="正方形/長方形 49"/>
          <p:cNvSpPr>
            <a:spLocks noChangeArrowheads="1"/>
          </p:cNvSpPr>
          <p:nvPr/>
        </p:nvSpPr>
        <p:spPr bwMode="auto">
          <a:xfrm>
            <a:off x="1763713" y="6080125"/>
            <a:ext cx="3816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Performance of PC and related products</a:t>
            </a:r>
            <a:endParaRPr lang="en-US" altLang="ja-JP" sz="1400" b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13357" name="Text Box 49"/>
          <p:cNvSpPr txBox="1">
            <a:spLocks noChangeArrowheads="1"/>
          </p:cNvSpPr>
          <p:nvPr/>
        </p:nvSpPr>
        <p:spPr bwMode="auto">
          <a:xfrm>
            <a:off x="7740650" y="49847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en-US"/>
          </a:p>
        </p:txBody>
      </p:sp>
      <p:sp>
        <p:nvSpPr>
          <p:cNvPr id="13358" name="Text Box 50"/>
          <p:cNvSpPr txBox="1">
            <a:spLocks noChangeArrowheads="1"/>
          </p:cNvSpPr>
          <p:nvPr/>
        </p:nvSpPr>
        <p:spPr bwMode="auto">
          <a:xfrm>
            <a:off x="2339975" y="106363"/>
            <a:ext cx="381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 u="sng"/>
              <a:t>Proposed Reorganization for TAs</a:t>
            </a:r>
          </a:p>
        </p:txBody>
      </p:sp>
      <p:sp>
        <p:nvSpPr>
          <p:cNvPr id="13359" name="テキスト ボックス 12"/>
          <p:cNvSpPr txBox="1">
            <a:spLocks noChangeArrowheads="1"/>
          </p:cNvSpPr>
          <p:nvPr/>
        </p:nvSpPr>
        <p:spPr bwMode="auto">
          <a:xfrm>
            <a:off x="900113" y="3514725"/>
            <a:ext cx="792162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Tahoma" pitchFamily="34" charset="0"/>
                <a:cs typeface="Tahoma" pitchFamily="34" charset="0"/>
              </a:rPr>
              <a:t>TA 9</a:t>
            </a:r>
            <a:endParaRPr lang="ja-JP" alt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60" name="正方形/長方形 39"/>
          <p:cNvSpPr>
            <a:spLocks noChangeArrowheads="1"/>
          </p:cNvSpPr>
          <p:nvPr/>
        </p:nvSpPr>
        <p:spPr bwMode="auto">
          <a:xfrm>
            <a:off x="2393950" y="3522663"/>
            <a:ext cx="2765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>
                <a:latin typeface="Tahoma" pitchFamily="34" charset="0"/>
                <a:cs typeface="Tahoma" pitchFamily="34" charset="0"/>
              </a:rPr>
              <a:t>(Aftre completing  proje</a:t>
            </a:r>
            <a:r>
              <a:rPr lang="ja-JP" altLang="en-US" sz="1400">
                <a:latin typeface="Tahoma" pitchFamily="34" charset="0"/>
                <a:cs typeface="Tahoma" pitchFamily="34" charset="0"/>
              </a:rPr>
              <a:t>元へ戻す</a:t>
            </a:r>
            <a:endParaRPr lang="ja-JP" altLang="en-US" sz="1400">
              <a:latin typeface="Calibri" pitchFamily="34" charset="0"/>
            </a:endParaRPr>
          </a:p>
        </p:txBody>
      </p:sp>
      <p:sp>
        <p:nvSpPr>
          <p:cNvPr id="13364" name="テキスト ボックス 29"/>
          <p:cNvSpPr txBox="1">
            <a:spLocks noChangeArrowheads="1"/>
          </p:cNvSpPr>
          <p:nvPr/>
        </p:nvSpPr>
        <p:spPr bwMode="auto">
          <a:xfrm>
            <a:off x="5940425" y="3500438"/>
            <a:ext cx="136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Williamson</a:t>
            </a:r>
          </a:p>
        </p:txBody>
      </p:sp>
      <p:sp>
        <p:nvSpPr>
          <p:cNvPr id="13365" name="テキスト ボックス 29"/>
          <p:cNvSpPr txBox="1">
            <a:spLocks noChangeArrowheads="1"/>
          </p:cNvSpPr>
          <p:nvPr/>
        </p:nvSpPr>
        <p:spPr bwMode="auto">
          <a:xfrm>
            <a:off x="7453313" y="3500438"/>
            <a:ext cx="1079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Tahoma" pitchFamily="34" charset="0"/>
                <a:cs typeface="Tahoma" pitchFamily="34" charset="0"/>
              </a:rPr>
              <a:t>Minami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126</Words>
  <Application>Microsoft Office PowerPoint</Application>
  <PresentationFormat>画面に合わせる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Tahoma</vt:lpstr>
      <vt:lpstr>Office テーマ</vt:lpstr>
      <vt:lpstr>スライド 1</vt:lpstr>
    </vt:vector>
  </TitlesOfParts>
  <Company>Sony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0000047533</dc:creator>
  <cp:lastModifiedBy>全社標準ＰＣ</cp:lastModifiedBy>
  <cp:revision>45</cp:revision>
  <dcterms:created xsi:type="dcterms:W3CDTF">2010-07-21T11:01:07Z</dcterms:created>
  <dcterms:modified xsi:type="dcterms:W3CDTF">2010-09-28T04:41:02Z</dcterms:modified>
</cp:coreProperties>
</file>