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62" r:id="rId6"/>
    <p:sldId id="257" r:id="rId7"/>
    <p:sldId id="258" r:id="rId8"/>
    <p:sldId id="263" r:id="rId9"/>
    <p:sldId id="260" r:id="rId10"/>
    <p:sldId id="261" r:id="rId11"/>
    <p:sldId id="264" r:id="rId12"/>
    <p:sldId id="265"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66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351" autoAdjust="0"/>
    <p:restoredTop sz="94663" autoAdjust="0"/>
  </p:normalViewPr>
  <p:slideViewPr>
    <p:cSldViewPr>
      <p:cViewPr varScale="1">
        <p:scale>
          <a:sx n="104" d="100"/>
          <a:sy n="104" d="100"/>
        </p:scale>
        <p:origin x="-26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7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741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4E25CF2-BAC9-417A-8FFD-4FB7D88D7EF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33D1BB8-9109-4184-B940-8A212CE5293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7C7431F-910E-4F71-BF6E-345977E5369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EFD3E9A-8145-44C3-BE42-515828EA3E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36E6A0-14BB-42AE-9E35-344001740B0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06EA1F0-252F-4E03-9166-4BF1A61146C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858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58963"/>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58F244C-67A1-44CA-B259-F57C6B9CDF6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A854FF4-9FE4-491C-8573-B5760F401DB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817C839-80CD-43C5-8331-DB23FD672A7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050A1FC-7932-43DE-8C57-4C46F10D755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760F42F-8FEB-4AB4-BC50-B461C77E519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CA026D9-765B-4794-857D-5E775024A2C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bn"/>
          <p:cNvPicPr>
            <a:picLocks noChangeAspect="1" noChangeArrowheads="1"/>
          </p:cNvPicPr>
          <p:nvPr/>
        </p:nvPicPr>
        <p:blipFill>
          <a:blip r:embed="rId13"/>
          <a:srcRect/>
          <a:stretch>
            <a:fillRect/>
          </a:stretch>
        </p:blipFill>
        <p:spPr bwMode="auto">
          <a:xfrm>
            <a:off x="0" y="0"/>
            <a:ext cx="9144000" cy="6858000"/>
          </a:xfrm>
          <a:prstGeom prst="rect">
            <a:avLst/>
          </a:prstGeom>
          <a:noFill/>
        </p:spPr>
      </p:pic>
      <p:sp>
        <p:nvSpPr>
          <p:cNvPr id="1026"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a:effectLst>
            <a:outerShdw dist="17961" dir="2700000" algn="ctr" rotWithShape="0">
              <a:schemeClr val="bg2"/>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858963"/>
            <a:ext cx="8229600" cy="4525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3817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94170F8-FE02-45D2-84A4-B4D866DC6CB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000" b="1">
          <a:solidFill>
            <a:srgbClr val="00366C"/>
          </a:solidFill>
          <a:latin typeface="+mj-lt"/>
          <a:ea typeface="+mj-ea"/>
          <a:cs typeface="+mj-cs"/>
        </a:defRPr>
      </a:lvl1pPr>
      <a:lvl2pPr algn="ctr" rtl="0" fontAlgn="base">
        <a:spcBef>
          <a:spcPct val="0"/>
        </a:spcBef>
        <a:spcAft>
          <a:spcPct val="0"/>
        </a:spcAft>
        <a:defRPr sz="4000" b="1">
          <a:solidFill>
            <a:srgbClr val="00366C"/>
          </a:solidFill>
          <a:latin typeface="Arial" charset="0"/>
        </a:defRPr>
      </a:lvl2pPr>
      <a:lvl3pPr algn="ctr" rtl="0" fontAlgn="base">
        <a:spcBef>
          <a:spcPct val="0"/>
        </a:spcBef>
        <a:spcAft>
          <a:spcPct val="0"/>
        </a:spcAft>
        <a:defRPr sz="4000" b="1">
          <a:solidFill>
            <a:srgbClr val="00366C"/>
          </a:solidFill>
          <a:latin typeface="Arial" charset="0"/>
        </a:defRPr>
      </a:lvl3pPr>
      <a:lvl4pPr algn="ctr" rtl="0" fontAlgn="base">
        <a:spcBef>
          <a:spcPct val="0"/>
        </a:spcBef>
        <a:spcAft>
          <a:spcPct val="0"/>
        </a:spcAft>
        <a:defRPr sz="4000" b="1">
          <a:solidFill>
            <a:srgbClr val="00366C"/>
          </a:solidFill>
          <a:latin typeface="Arial" charset="0"/>
        </a:defRPr>
      </a:lvl4pPr>
      <a:lvl5pPr algn="ctr" rtl="0" fontAlgn="base">
        <a:spcBef>
          <a:spcPct val="0"/>
        </a:spcBef>
        <a:spcAft>
          <a:spcPct val="0"/>
        </a:spcAft>
        <a:defRPr sz="4000" b="1">
          <a:solidFill>
            <a:srgbClr val="00366C"/>
          </a:solidFill>
          <a:latin typeface="Arial" charset="0"/>
        </a:defRPr>
      </a:lvl5pPr>
      <a:lvl6pPr marL="457200" algn="ctr" rtl="0" fontAlgn="base">
        <a:spcBef>
          <a:spcPct val="0"/>
        </a:spcBef>
        <a:spcAft>
          <a:spcPct val="0"/>
        </a:spcAft>
        <a:defRPr sz="4000" b="1">
          <a:solidFill>
            <a:srgbClr val="00366C"/>
          </a:solidFill>
          <a:latin typeface="Arial" charset="0"/>
        </a:defRPr>
      </a:lvl6pPr>
      <a:lvl7pPr marL="914400" algn="ctr" rtl="0" fontAlgn="base">
        <a:spcBef>
          <a:spcPct val="0"/>
        </a:spcBef>
        <a:spcAft>
          <a:spcPct val="0"/>
        </a:spcAft>
        <a:defRPr sz="4000" b="1">
          <a:solidFill>
            <a:srgbClr val="00366C"/>
          </a:solidFill>
          <a:latin typeface="Arial" charset="0"/>
        </a:defRPr>
      </a:lvl7pPr>
      <a:lvl8pPr marL="1371600" algn="ctr" rtl="0" fontAlgn="base">
        <a:spcBef>
          <a:spcPct val="0"/>
        </a:spcBef>
        <a:spcAft>
          <a:spcPct val="0"/>
        </a:spcAft>
        <a:defRPr sz="4000" b="1">
          <a:solidFill>
            <a:srgbClr val="00366C"/>
          </a:solidFill>
          <a:latin typeface="Arial" charset="0"/>
        </a:defRPr>
      </a:lvl8pPr>
      <a:lvl9pPr marL="1828800" algn="ctr" rtl="0" fontAlgn="base">
        <a:spcBef>
          <a:spcPct val="0"/>
        </a:spcBef>
        <a:spcAft>
          <a:spcPct val="0"/>
        </a:spcAft>
        <a:defRPr sz="4000" b="1">
          <a:solidFill>
            <a:srgbClr val="00366C"/>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hayes@CE.org"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bn"/>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050" name="Rectangle 2"/>
          <p:cNvSpPr>
            <a:spLocks noGrp="1" noChangeArrowheads="1"/>
          </p:cNvSpPr>
          <p:nvPr>
            <p:ph type="ctrTitle"/>
          </p:nvPr>
        </p:nvSpPr>
        <p:spPr>
          <a:xfrm>
            <a:off x="685800" y="4114800"/>
            <a:ext cx="7772400" cy="1470025"/>
          </a:xfrm>
        </p:spPr>
        <p:txBody>
          <a:bodyPr/>
          <a:lstStyle/>
          <a:p>
            <a:r>
              <a:rPr lang="en-US" b="0" dirty="0" smtClean="0"/>
              <a:t>Wireless Charging at CEA</a:t>
            </a:r>
            <a:endParaRPr lang="en-US" b="0" dirty="0"/>
          </a:p>
        </p:txBody>
      </p:sp>
      <p:sp>
        <p:nvSpPr>
          <p:cNvPr id="2051" name="Rectangle 3"/>
          <p:cNvSpPr>
            <a:spLocks noGrp="1" noChangeArrowheads="1"/>
          </p:cNvSpPr>
          <p:nvPr>
            <p:ph type="subTitle" idx="1"/>
          </p:nvPr>
        </p:nvSpPr>
        <p:spPr>
          <a:xfrm>
            <a:off x="1371600" y="5181600"/>
            <a:ext cx="6400800" cy="1752600"/>
          </a:xfrm>
        </p:spPr>
        <p:txBody>
          <a:bodyPr/>
          <a:lstStyle/>
          <a:p>
            <a:r>
              <a:rPr lang="en-US" sz="2000" b="1" dirty="0" smtClean="0"/>
              <a:t>Megan Hayes</a:t>
            </a:r>
          </a:p>
          <a:p>
            <a:r>
              <a:rPr lang="en-US" sz="2000" b="1" dirty="0" smtClean="0"/>
              <a:t>Senior Manager, Technology &amp; Standards</a:t>
            </a:r>
          </a:p>
          <a:p>
            <a:r>
              <a:rPr lang="en-US" sz="2000" b="1" dirty="0" smtClean="0">
                <a:hlinkClick r:id="rId3"/>
              </a:rPr>
              <a:t>mhayes@CE.org</a:t>
            </a:r>
            <a:r>
              <a:rPr lang="en-US" sz="2000" b="1" dirty="0" smtClean="0"/>
              <a:t> </a:t>
            </a:r>
            <a:endParaRPr lang="en-US" sz="2000" b="1" dirty="0"/>
          </a:p>
        </p:txBody>
      </p:sp>
    </p:spTree>
  </p:cSld>
  <p:clrMapOvr>
    <a:masterClrMapping/>
  </p:clrMapOvr>
  <p:transition spd="med">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CEA Task Group</a:t>
            </a:r>
            <a:endParaRPr lang="en-US" dirty="0"/>
          </a:p>
        </p:txBody>
      </p:sp>
      <p:sp>
        <p:nvSpPr>
          <p:cNvPr id="3" name="Content Placeholder 2"/>
          <p:cNvSpPr>
            <a:spLocks noGrp="1"/>
          </p:cNvSpPr>
          <p:nvPr>
            <p:ph idx="1"/>
          </p:nvPr>
        </p:nvSpPr>
        <p:spPr/>
        <p:txBody>
          <a:bodyPr/>
          <a:lstStyle/>
          <a:p>
            <a:r>
              <a:rPr lang="en-US" dirty="0" smtClean="0"/>
              <a:t>Created in July 2010.</a:t>
            </a:r>
          </a:p>
          <a:p>
            <a:r>
              <a:rPr lang="en-US" dirty="0" smtClean="0"/>
              <a:t>Had 6 months to develop a recommendation regarding standardization within CEA.</a:t>
            </a:r>
          </a:p>
          <a:p>
            <a:r>
              <a:rPr lang="en-US" dirty="0" smtClean="0"/>
              <a:t>Recommended the creation of a standing working group to address technology issues related to wireless charging.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dirty="0" smtClean="0"/>
              <a:t>Task Group Findings</a:t>
            </a:r>
            <a:endParaRPr lang="en-US" dirty="0"/>
          </a:p>
        </p:txBody>
      </p:sp>
      <p:sp>
        <p:nvSpPr>
          <p:cNvPr id="35843" name="Rectangle 3"/>
          <p:cNvSpPr>
            <a:spLocks noGrp="1" noChangeArrowheads="1"/>
          </p:cNvSpPr>
          <p:nvPr>
            <p:ph type="body" idx="1"/>
          </p:nvPr>
        </p:nvSpPr>
        <p:spPr>
          <a:xfrm>
            <a:off x="457200" y="1570038"/>
            <a:ext cx="8229600" cy="4525962"/>
          </a:xfrm>
        </p:spPr>
        <p:txBody>
          <a:bodyPr/>
          <a:lstStyle/>
          <a:p>
            <a:pPr marL="342900" lvl="1" indent="-342900">
              <a:buFontTx/>
              <a:buChar char="•"/>
            </a:pPr>
            <a:r>
              <a:rPr lang="en-US" sz="2000" dirty="0" smtClean="0"/>
              <a:t>Wireless charging is an emerging technology in consumer electronics with products entering the  market in 2009. Examples include the Palm Pre, the Dell Latitude Z, and the aftermarket wireless chargers for the </a:t>
            </a:r>
            <a:r>
              <a:rPr lang="en-US" sz="2000" dirty="0" err="1" smtClean="0"/>
              <a:t>Wii</a:t>
            </a:r>
            <a:r>
              <a:rPr lang="en-US" sz="2000" dirty="0" smtClean="0"/>
              <a:t> game controllers.</a:t>
            </a:r>
          </a:p>
          <a:p>
            <a:r>
              <a:rPr lang="en-US" sz="2000" dirty="0" smtClean="0"/>
              <a:t>The wireless technologies fall into one of four categories: a) magnetic induction, b) radio frequency/microwave, c) optical/infrared, and d) conduction</a:t>
            </a:r>
          </a:p>
          <a:p>
            <a:pPr lvl="1"/>
            <a:r>
              <a:rPr lang="en-US" sz="2000" dirty="0" smtClean="0"/>
              <a:t>Classification based on the customer experience is a simple way to describe the sub-classes of technology</a:t>
            </a:r>
          </a:p>
          <a:p>
            <a:pPr lvl="1"/>
            <a:r>
              <a:rPr lang="en-US" sz="2000" dirty="0" smtClean="0"/>
              <a:t>For magnetic induction technology, the technology can be classified as either close-range or mid-range. </a:t>
            </a:r>
          </a:p>
          <a:p>
            <a:pPr lvl="1"/>
            <a:r>
              <a:rPr lang="en-US" sz="2000" dirty="0" smtClean="0"/>
              <a:t>For radio frequency/microwave and optical/infrared, the sub-classification is ambient or directed energy</a:t>
            </a:r>
          </a:p>
          <a:p>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Findings</a:t>
            </a:r>
            <a:endParaRPr lang="en-US" dirty="0"/>
          </a:p>
        </p:txBody>
      </p:sp>
      <p:sp>
        <p:nvSpPr>
          <p:cNvPr id="3" name="Content Placeholder 2"/>
          <p:cNvSpPr>
            <a:spLocks noGrp="1"/>
          </p:cNvSpPr>
          <p:nvPr>
            <p:ph idx="1"/>
          </p:nvPr>
        </p:nvSpPr>
        <p:spPr>
          <a:xfrm>
            <a:off x="457200" y="1493838"/>
            <a:ext cx="8229600" cy="4525962"/>
          </a:xfrm>
        </p:spPr>
        <p:txBody>
          <a:bodyPr/>
          <a:lstStyle/>
          <a:p>
            <a:r>
              <a:rPr lang="en-US" sz="2200" dirty="0" smtClean="0"/>
              <a:t>Safety requirements must be addressed. Misimpressions about the safety of wireless power technology could hinder consumer acceptance and market growth. Therefore, a plan is needed to;</a:t>
            </a:r>
          </a:p>
          <a:p>
            <a:pPr lvl="1"/>
            <a:r>
              <a:rPr lang="en-US" sz="2200" dirty="0" smtClean="0"/>
              <a:t>identify the latest safety standards applicable to wireless power</a:t>
            </a:r>
          </a:p>
          <a:p>
            <a:pPr lvl="1"/>
            <a:r>
              <a:rPr lang="en-US" sz="2200" dirty="0" smtClean="0"/>
              <a:t>monitor the latest research and science associated with wireless power</a:t>
            </a:r>
          </a:p>
          <a:p>
            <a:pPr lvl="1"/>
            <a:r>
              <a:rPr lang="en-US" sz="2200" dirty="0" smtClean="0"/>
              <a:t>develop communications and outreach plans to government agencies, the public, and media that will provide information on the safe use of wireless power technology</a:t>
            </a:r>
          </a:p>
          <a:p>
            <a:endParaRPr lang="en-US" sz="2200" dirty="0" smtClean="0"/>
          </a:p>
          <a:p>
            <a:endParaRPr lang="en-US" sz="2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Findings</a:t>
            </a:r>
            <a:endParaRPr lang="en-US" dirty="0"/>
          </a:p>
        </p:txBody>
      </p:sp>
      <p:sp>
        <p:nvSpPr>
          <p:cNvPr id="3" name="Content Placeholder 2"/>
          <p:cNvSpPr>
            <a:spLocks noGrp="1"/>
          </p:cNvSpPr>
          <p:nvPr>
            <p:ph idx="1"/>
          </p:nvPr>
        </p:nvSpPr>
        <p:spPr>
          <a:xfrm>
            <a:off x="457200" y="1524000"/>
            <a:ext cx="8229600" cy="4525962"/>
          </a:xfrm>
        </p:spPr>
        <p:txBody>
          <a:bodyPr/>
          <a:lstStyle/>
          <a:p>
            <a:r>
              <a:rPr lang="en-US" sz="2000" dirty="0" smtClean="0"/>
              <a:t>Efficiency is an issue that is will need to be defined and addressed</a:t>
            </a:r>
          </a:p>
          <a:p>
            <a:pPr lvl="1"/>
            <a:r>
              <a:rPr lang="en-US" sz="2000" dirty="0" smtClean="0"/>
              <a:t>The consumer electronics industry is facing greater pressures on efficiency ratings. For example, Flat panel TVs are being regulated to meet certain energy requirements</a:t>
            </a:r>
          </a:p>
          <a:p>
            <a:r>
              <a:rPr lang="en-US" sz="2000" dirty="0" smtClean="0"/>
              <a:t>Interoperability is an issue that needs to be defined and addressed, but after the technologies have been proven and accepted by the marketplace. Interoperability can happen at different levels</a:t>
            </a:r>
          </a:p>
          <a:p>
            <a:pPr lvl="2"/>
            <a:r>
              <a:rPr lang="en-US" sz="2000" dirty="0" smtClean="0"/>
              <a:t>Within a given technology and a particular subclass</a:t>
            </a:r>
          </a:p>
          <a:p>
            <a:pPr lvl="2"/>
            <a:r>
              <a:rPr lang="en-US" sz="2000" dirty="0" smtClean="0"/>
              <a:t>Within a given technology and all subclasses</a:t>
            </a:r>
          </a:p>
          <a:p>
            <a:pPr lvl="2"/>
            <a:r>
              <a:rPr lang="en-US" sz="2000" dirty="0" smtClean="0"/>
              <a:t>Among different technology types and particular technology subclasses</a:t>
            </a:r>
          </a:p>
          <a:p>
            <a:pPr lvl="2"/>
            <a:r>
              <a:rPr lang="en-US" sz="2000" dirty="0" smtClean="0"/>
              <a:t>Among any combination of different technologies and subclasses</a:t>
            </a:r>
          </a:p>
          <a:p>
            <a:pPr lvl="1">
              <a:buNone/>
            </a:pPr>
            <a:endParaRPr lang="en-US" sz="2000" dirty="0" smtClean="0"/>
          </a:p>
          <a:p>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Recommendations</a:t>
            </a:r>
            <a:endParaRPr lang="en-US" dirty="0"/>
          </a:p>
        </p:txBody>
      </p:sp>
      <p:sp>
        <p:nvSpPr>
          <p:cNvPr id="3" name="Content Placeholder 2"/>
          <p:cNvSpPr>
            <a:spLocks noGrp="1"/>
          </p:cNvSpPr>
          <p:nvPr>
            <p:ph idx="1"/>
          </p:nvPr>
        </p:nvSpPr>
        <p:spPr>
          <a:xfrm>
            <a:off x="457200" y="1646238"/>
            <a:ext cx="8229600" cy="4525962"/>
          </a:xfrm>
        </p:spPr>
        <p:txBody>
          <a:bodyPr/>
          <a:lstStyle/>
          <a:p>
            <a:r>
              <a:rPr lang="en-US" sz="1800" dirty="0" smtClean="0">
                <a:latin typeface="+mn-lt"/>
              </a:rPr>
              <a:t>That CEA establish a standing working group to address technical issues related to wireless charging technologies.  The recommended scope of the group is to develop standards, recommended practices, and related documentation related to wireless charging. </a:t>
            </a:r>
          </a:p>
          <a:p>
            <a:endParaRPr lang="en-US" sz="900" dirty="0" smtClean="0">
              <a:latin typeface="+mn-lt"/>
            </a:endParaRPr>
          </a:p>
          <a:p>
            <a:r>
              <a:rPr lang="en-US" sz="1800" dirty="0" smtClean="0">
                <a:latin typeface="+mn-lt"/>
              </a:rPr>
              <a:t>Since wireless charging is an emerging market, the task group believes that some of the issues should be addressed in near term. The task group believes that addressing these near term issues can result in the standardized nomenclature, terms, and definitions. This will then facilitate the dialog among stakeholders.</a:t>
            </a:r>
          </a:p>
          <a:p>
            <a:endParaRPr lang="en-US" sz="900" dirty="0" smtClean="0">
              <a:latin typeface="+mn-lt"/>
            </a:endParaRPr>
          </a:p>
          <a:p>
            <a:r>
              <a:rPr lang="en-US" sz="1800" dirty="0" smtClean="0">
                <a:latin typeface="+mn-lt"/>
              </a:rPr>
              <a:t>Other issues can be addressed in the longer term when the market begins to mature. These issues would lead to standards and guidelines that are prescriptive in nature, that is, technical requirements on the features, functions, and performance of a wireless charging component, device, or system.</a:t>
            </a:r>
          </a:p>
          <a:p>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Recommendations</a:t>
            </a:r>
            <a:endParaRPr lang="en-US" dirty="0"/>
          </a:p>
        </p:txBody>
      </p:sp>
      <p:sp>
        <p:nvSpPr>
          <p:cNvPr id="3" name="Text Placeholder 6"/>
          <p:cNvSpPr txBox="1">
            <a:spLocks/>
          </p:cNvSpPr>
          <p:nvPr/>
        </p:nvSpPr>
        <p:spPr>
          <a:xfrm>
            <a:off x="342901" y="1524000"/>
            <a:ext cx="8267699" cy="639762"/>
          </a:xfrm>
          <a:prstGeom prst="rect">
            <a:avLst/>
          </a:prstGeom>
        </p:spPr>
        <p:txBody>
          <a:bodyPr/>
          <a:lstStyle/>
          <a:p>
            <a:pPr marL="342900" marR="0" lvl="0" indent="-342900" algn="ctr" defTabSz="914400" rtl="0" eaLnBrk="1" fontAlgn="base" latinLnBrk="0" hangingPunct="1">
              <a:lnSpc>
                <a:spcPct val="100000"/>
              </a:lnSpc>
              <a:spcBef>
                <a:spcPct val="20000"/>
              </a:spcBef>
              <a:spcAft>
                <a:spcPct val="0"/>
              </a:spcAft>
              <a:buClrTx/>
              <a:buSzTx/>
              <a:tabLst/>
              <a:defRPr/>
            </a:pPr>
            <a:r>
              <a:rPr kumimoji="0" lang="en-US" sz="3200" b="1" i="0" u="none" strike="noStrike" kern="0" cap="none" spc="0" normalizeH="0" baseline="0" noProof="0" dirty="0" smtClean="0">
                <a:ln>
                  <a:noFill/>
                </a:ln>
                <a:solidFill>
                  <a:schemeClr val="tx1"/>
                </a:solidFill>
                <a:effectLst/>
                <a:uLnTx/>
                <a:uFillTx/>
                <a:latin typeface="+mn-lt"/>
                <a:ea typeface="+mn-ea"/>
                <a:cs typeface="+mn-cs"/>
              </a:rPr>
              <a:t>Near term issues (Low hanging fruit)</a:t>
            </a:r>
            <a:endParaRPr kumimoji="0" lang="en-US" sz="3200" b="1" i="0" u="none" strike="noStrike" kern="0" cap="none" spc="0" normalizeH="0" baseline="0" noProof="0" dirty="0">
              <a:ln>
                <a:noFill/>
              </a:ln>
              <a:solidFill>
                <a:schemeClr val="tx1"/>
              </a:solidFill>
              <a:effectLst/>
              <a:uLnTx/>
              <a:uFillTx/>
              <a:latin typeface="+mn-lt"/>
              <a:ea typeface="+mn-ea"/>
              <a:cs typeface="+mn-cs"/>
            </a:endParaRPr>
          </a:p>
        </p:txBody>
      </p:sp>
      <p:sp>
        <p:nvSpPr>
          <p:cNvPr id="4" name="Content Placeholder 24"/>
          <p:cNvSpPr txBox="1">
            <a:spLocks/>
          </p:cNvSpPr>
          <p:nvPr/>
        </p:nvSpPr>
        <p:spPr>
          <a:xfrm>
            <a:off x="266700" y="2438400"/>
            <a:ext cx="8267699" cy="1981200"/>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Nomenclature for technology types, subclasses, and their definitions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White paper on RF safety and emissions regulations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Definition for power transfer efficiency</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Requirements for standby power to offset wider efficiency ranges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Nomenclature for power output and definitions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Recommendations</a:t>
            </a:r>
            <a:endParaRPr lang="en-US" dirty="0"/>
          </a:p>
        </p:txBody>
      </p:sp>
      <p:sp>
        <p:nvSpPr>
          <p:cNvPr id="3" name="Text Placeholder 25"/>
          <p:cNvSpPr txBox="1">
            <a:spLocks/>
          </p:cNvSpPr>
          <p:nvPr/>
        </p:nvSpPr>
        <p:spPr>
          <a:xfrm>
            <a:off x="533399" y="1447800"/>
            <a:ext cx="8305801" cy="639762"/>
          </a:xfrm>
          <a:prstGeom prst="rect">
            <a:avLst/>
          </a:prstGeom>
        </p:spPr>
        <p:txBody>
          <a:bodyPr/>
          <a:lstStyle/>
          <a:p>
            <a:pPr marL="342900" marR="0" lvl="0" indent="-342900" algn="ctr" defTabSz="914400" rtl="0" eaLnBrk="1" fontAlgn="base" latinLnBrk="0" hangingPunct="1">
              <a:lnSpc>
                <a:spcPct val="100000"/>
              </a:lnSpc>
              <a:spcBef>
                <a:spcPct val="20000"/>
              </a:spcBef>
              <a:spcAft>
                <a:spcPct val="0"/>
              </a:spcAft>
              <a:buClrTx/>
              <a:buSzTx/>
              <a:tabLst/>
              <a:defRPr/>
            </a:pPr>
            <a:r>
              <a:rPr kumimoji="0" lang="en-US" sz="3200" b="1" i="0" u="none" strike="noStrike" kern="0" cap="none" spc="0" normalizeH="0" baseline="0" noProof="0" dirty="0" smtClean="0">
                <a:ln>
                  <a:noFill/>
                </a:ln>
                <a:solidFill>
                  <a:schemeClr val="tx1"/>
                </a:solidFill>
                <a:effectLst/>
                <a:uLnTx/>
                <a:uFillTx/>
                <a:latin typeface="+mn-lt"/>
                <a:ea typeface="+mn-ea"/>
                <a:cs typeface="+mn-cs"/>
              </a:rPr>
              <a:t>Longer term issues (Higher hanging fruit)</a:t>
            </a:r>
            <a:endParaRPr kumimoji="0" lang="en-US" sz="3200" b="1" i="0" u="none" strike="noStrike" kern="0" cap="none" spc="0" normalizeH="0" baseline="0" noProof="0" dirty="0">
              <a:ln>
                <a:noFill/>
              </a:ln>
              <a:solidFill>
                <a:schemeClr val="tx1"/>
              </a:solidFill>
              <a:effectLst/>
              <a:uLnTx/>
              <a:uFillTx/>
              <a:latin typeface="+mn-lt"/>
              <a:ea typeface="+mn-ea"/>
              <a:cs typeface="+mn-cs"/>
            </a:endParaRPr>
          </a:p>
        </p:txBody>
      </p:sp>
      <p:sp>
        <p:nvSpPr>
          <p:cNvPr id="4" name="Content Placeholder 26"/>
          <p:cNvSpPr txBox="1">
            <a:spLocks/>
          </p:cNvSpPr>
          <p:nvPr/>
        </p:nvSpPr>
        <p:spPr>
          <a:xfrm>
            <a:off x="457200" y="2362200"/>
            <a:ext cx="8229601" cy="2008188"/>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Nomenclature for type of interoperability and definitions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User interface symbols and meanings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Prescriptive standards on functionality of each type of interoperability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idx="1"/>
          </p:nvPr>
        </p:nvSpPr>
        <p:spPr/>
        <p:txBody>
          <a:bodyPr/>
          <a:lstStyle/>
          <a:p>
            <a:r>
              <a:rPr lang="en-US" dirty="0" smtClean="0"/>
              <a:t>Thank you for your attention.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D8B314EF6B1C4DAB56318A85AFB941" ma:contentTypeVersion="4" ma:contentTypeDescription="Create a new document." ma:contentTypeScope="" ma:versionID="225df2394dd2fac4a7f0f9c67be5ba1f">
  <xsd:schema xmlns:xsd="http://www.w3.org/2001/XMLSchema" xmlns:p="http://schemas.microsoft.com/office/2006/metadata/properties" xmlns:ns2="e41cd29b-3fc4-4d6c-b2e0-ad87526a949f" targetNamespace="http://schemas.microsoft.com/office/2006/metadata/properties" ma:root="true" ma:fieldsID="1c0304d4d0467664df13b8447b2d911b" ns2:_="">
    <xsd:import namespace="e41cd29b-3fc4-4d6c-b2e0-ad87526a949f"/>
    <xsd:element name="properties">
      <xsd:complexType>
        <xsd:sequence>
          <xsd:element name="documentManagement">
            <xsd:complexType>
              <xsd:all>
                <xsd:element ref="ns2:Owner" minOccurs="0"/>
                <xsd:element ref="ns2:SPSDescription" minOccurs="0"/>
                <xsd:element ref="ns2:Status" minOccurs="0"/>
                <xsd:element ref="ns2:Use" minOccurs="0"/>
              </xsd:all>
            </xsd:complexType>
          </xsd:element>
        </xsd:sequence>
      </xsd:complexType>
    </xsd:element>
  </xsd:schema>
  <xsd:schema xmlns:xsd="http://www.w3.org/2001/XMLSchema" xmlns:dms="http://schemas.microsoft.com/office/2006/documentManagement/types" targetNamespace="e41cd29b-3fc4-4d6c-b2e0-ad87526a949f" elementFormDefault="qualified">
    <xsd:import namespace="http://schemas.microsoft.com/office/2006/documentManagement/types"/>
    <xsd:element name="Owner" ma:index="8" nillable="true" ma:displayName="Owner" ma:internalName="Owner">
      <xsd:simpleType>
        <xsd:restriction base="dms:Text"/>
      </xsd:simpleType>
    </xsd:element>
    <xsd:element name="SPSDescription" ma:index="9" nillable="true" ma:displayName="Description" ma:internalName="SPSDescription">
      <xsd:simpleType>
        <xsd:restriction base="dms:Note"/>
      </xsd:simpleType>
    </xsd:element>
    <xsd:element name="Status" ma:index="10" nillable="true" ma:displayName="Status" ma:internalName="Status">
      <xsd:simpleType>
        <xsd:restriction base="dms:Choice">
          <xsd:enumeration value="Rough"/>
          <xsd:enumeration value="Draft"/>
          <xsd:enumeration value="In Review"/>
          <xsd:enumeration value="Final"/>
        </xsd:restriction>
      </xsd:simpleType>
    </xsd:element>
    <xsd:element name="Use" ma:index="11" nillable="true" ma:displayName="Use" ma:format="Dropdown" ma:internalName="Use">
      <xsd:simpleType>
        <xsd:restriction base="dms:Choice">
          <xsd:enumeration value="CEA"/>
          <xsd:enumeration value="CES"/>
          <xsd:enumeration value="Both"/>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Owner xmlns="e41cd29b-3fc4-4d6c-b2e0-ad87526a949f" xsi:nil="true"/>
    <Use xmlns="e41cd29b-3fc4-4d6c-b2e0-ad87526a949f" xsi:nil="true"/>
    <SPSDescription xmlns="e41cd29b-3fc4-4d6c-b2e0-ad87526a949f">CEA Power Point</SPSDescription>
    <Status xmlns="e41cd29b-3fc4-4d6c-b2e0-ad87526a949f">Rough</Status>
  </documentManagement>
</p:properties>
</file>

<file path=customXml/itemProps1.xml><?xml version="1.0" encoding="utf-8"?>
<ds:datastoreItem xmlns:ds="http://schemas.openxmlformats.org/officeDocument/2006/customXml" ds:itemID="{500AC11D-2319-4825-8E82-4712816E1E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1cd29b-3fc4-4d6c-b2e0-ad87526a949f"/>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0331267-6D33-44BA-ADAB-1736460D66F8}">
  <ds:schemaRefs>
    <ds:schemaRef ds:uri="http://schemas.microsoft.com/sharepoint/v3/contenttype/forms"/>
  </ds:schemaRefs>
</ds:datastoreItem>
</file>

<file path=customXml/itemProps3.xml><?xml version="1.0" encoding="utf-8"?>
<ds:datastoreItem xmlns:ds="http://schemas.openxmlformats.org/officeDocument/2006/customXml" ds:itemID="{D36E15F5-9E7D-40CD-848C-1BF3523A5C9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e41cd29b-3fc4-4d6c-b2e0-ad87526a949f"/>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1060</TotalTime>
  <Words>587</Words>
  <Application>Microsoft Office PowerPoint</Application>
  <PresentationFormat>On-screen Show (4:3)</PresentationFormat>
  <Paragraphs>47</Paragraphs>
  <Slides>9</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Arial</vt:lpstr>
      <vt:lpstr>Office Theme</vt:lpstr>
      <vt:lpstr>Wireless Charging at CEA</vt:lpstr>
      <vt:lpstr>CEA Task Group</vt:lpstr>
      <vt:lpstr>Task Group Findings</vt:lpstr>
      <vt:lpstr>Task Group Findings</vt:lpstr>
      <vt:lpstr>Task Group Findings</vt:lpstr>
      <vt:lpstr>Task Group Recommendations</vt:lpstr>
      <vt:lpstr>Task Group Recommendations</vt:lpstr>
      <vt:lpstr>Task Group Recommendations</vt:lpstr>
      <vt:lpstr>Questions?</vt:lpstr>
    </vt:vector>
  </TitlesOfParts>
  <Company>CEA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CEA</dc:creator>
  <cp:lastModifiedBy>mhayes</cp:lastModifiedBy>
  <cp:revision>18</cp:revision>
  <dcterms:created xsi:type="dcterms:W3CDTF">2007-03-16T14:09:56Z</dcterms:created>
  <dcterms:modified xsi:type="dcterms:W3CDTF">2010-05-10T16:18:53Z</dcterms:modified>
</cp:coreProperties>
</file>